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2.xml" ContentType="application/vnd.openxmlformats-officedocument.drawingml.chartshape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60" r:id="rId4"/>
  </p:sldMasterIdLst>
  <p:notesMasterIdLst>
    <p:notesMasterId r:id="rId25"/>
  </p:notesMasterIdLst>
  <p:handoutMasterIdLst>
    <p:handoutMasterId r:id="rId26"/>
  </p:handoutMasterIdLst>
  <p:sldIdLst>
    <p:sldId id="1452" r:id="rId5"/>
    <p:sldId id="1466" r:id="rId6"/>
    <p:sldId id="1458" r:id="rId7"/>
    <p:sldId id="1465" r:id="rId8"/>
    <p:sldId id="1456" r:id="rId9"/>
    <p:sldId id="1473" r:id="rId10"/>
    <p:sldId id="1457" r:id="rId11"/>
    <p:sldId id="1459" r:id="rId12"/>
    <p:sldId id="1461" r:id="rId13"/>
    <p:sldId id="1468" r:id="rId14"/>
    <p:sldId id="1467" r:id="rId15"/>
    <p:sldId id="1463" r:id="rId16"/>
    <p:sldId id="1454" r:id="rId17"/>
    <p:sldId id="1460" r:id="rId18"/>
    <p:sldId id="1462" r:id="rId19"/>
    <p:sldId id="1472" r:id="rId20"/>
    <p:sldId id="1469" r:id="rId21"/>
    <p:sldId id="1470" r:id="rId22"/>
    <p:sldId id="1471" r:id="rId23"/>
    <p:sldId id="1455" r:id="rId24"/>
  </p:sldIdLst>
  <p:sldSz cx="9144000" cy="6858000" type="screen4x3"/>
  <p:notesSz cx="7010400" cy="9296400"/>
  <p:embeddedFontLst>
    <p:embeddedFont>
      <p:font typeface="ＭＳ Ｐゴシック" panose="020B0600070205080204" pitchFamily="34" charset="-128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Lato" panose="020B0604020202020204" charset="0"/>
      <p:regular r:id="rId32"/>
      <p:bold r:id="rId33"/>
      <p:italic r:id="rId34"/>
      <p:boldItalic r:id="rId35"/>
    </p:embeddedFont>
    <p:embeddedFont>
      <p:font typeface="Oswald" panose="020B0604020202020204" charset="0"/>
      <p:regular r:id="rId36"/>
      <p:bold r:id="rId37"/>
    </p:embeddedFont>
    <p:embeddedFont>
      <p:font typeface="Roboto" panose="020B0604020202020204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A75DA82-5BFF-4B46-86BE-449CF0537B19}">
          <p14:sldIdLst>
            <p14:sldId id="1452"/>
            <p14:sldId id="1466"/>
            <p14:sldId id="1458"/>
            <p14:sldId id="1465"/>
            <p14:sldId id="1456"/>
            <p14:sldId id="1473"/>
            <p14:sldId id="1457"/>
            <p14:sldId id="1459"/>
            <p14:sldId id="1461"/>
            <p14:sldId id="1468"/>
            <p14:sldId id="1467"/>
            <p14:sldId id="1463"/>
            <p14:sldId id="1454"/>
            <p14:sldId id="1460"/>
            <p14:sldId id="1462"/>
            <p14:sldId id="1472"/>
            <p14:sldId id="1469"/>
            <p14:sldId id="1470"/>
            <p14:sldId id="1471"/>
            <p14:sldId id="14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9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verage, Jeff" initials="BJ" lastIdx="52" clrIdx="0">
    <p:extLst/>
  </p:cmAuthor>
  <p:cmAuthor id="2" name="Daly, Andrea" initials="DA" lastIdx="32" clrIdx="1">
    <p:extLst/>
  </p:cmAuthor>
  <p:cmAuthor id="3" name="Stinnett, Jr., Walter" initials="SJW" lastIdx="11" clrIdx="2">
    <p:extLst/>
  </p:cmAuthor>
  <p:cmAuthor id="4" name="Linton, Andrea" initials="LA" lastIdx="50" clrIdx="3">
    <p:extLst>
      <p:ext uri="{19B8F6BF-5375-455C-9EA6-DF929625EA0E}">
        <p15:presenceInfo xmlns:p15="http://schemas.microsoft.com/office/powerpoint/2012/main" userId="Linton, Andrea" providerId="None"/>
      </p:ext>
    </p:extLst>
  </p:cmAuthor>
  <p:cmAuthor id="5" name="alinton@edwps.com" initials="a" lastIdx="15" clrIdx="4">
    <p:extLst>
      <p:ext uri="{19B8F6BF-5375-455C-9EA6-DF929625EA0E}">
        <p15:presenceInfo xmlns:p15="http://schemas.microsoft.com/office/powerpoint/2012/main" userId="alinton@edwps.c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33"/>
    <a:srgbClr val="E5AD37"/>
    <a:srgbClr val="DEEAF6"/>
    <a:srgbClr val="020242"/>
    <a:srgbClr val="7EAED4"/>
    <a:srgbClr val="BFDF6E"/>
    <a:srgbClr val="7C878E"/>
    <a:srgbClr val="86A33D"/>
    <a:srgbClr val="99B948"/>
    <a:srgbClr val="5B677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70" autoAdjust="0"/>
    <p:restoredTop sz="96366" autoAdjust="0"/>
  </p:normalViewPr>
  <p:slideViewPr>
    <p:cSldViewPr snapToGrid="0">
      <p:cViewPr>
        <p:scale>
          <a:sx n="100" d="100"/>
          <a:sy n="100" d="100"/>
        </p:scale>
        <p:origin x="1638" y="3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750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17310"/>
    </p:cViewPr>
  </p:sorterViewPr>
  <p:notesViewPr>
    <p:cSldViewPr snapToGrid="0">
      <p:cViewPr varScale="1">
        <p:scale>
          <a:sx n="81" d="100"/>
          <a:sy n="81" d="100"/>
        </p:scale>
        <p:origin x="3858" y="96"/>
      </p:cViewPr>
      <p:guideLst>
        <p:guide orient="horz" pos="2928"/>
        <p:guide pos="220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42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15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chamberlain\Desktop\Tiger%20Team%20Reports\MPUG%20Demo\MPUG%20Class%20Excel%20Fil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chamberlain\Desktop\Tiger%20Team%20Reports\MPUG%20Demo\MPUG%20Class%20Excel%20Fil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chamberlain\Desktop\Tiger%20Team%20Reports\MPUG%20Demo\MPUG%20Class%20Excel%20Fil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chamberlain\Desktop\Tiger%20Team%20Reports\MPUG%20Demo\MPUG%20Class%20Excel%20File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chamberlain\Desktop\Tiger%20Team%20Reports\MPUG%20Demo\MPUG%20Class%20Excel%20File.xlsx" TargetMode="Externa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2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chamberlain\Desktop\Tiger%20Team%20Reports\MPUG%20Demo\MPUG%20Class%20Excel%20File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chamberlain\Desktop\Tiger%20Team%20Reports\MPUG%20Demo\MPUG%20Class%20Excel%20File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Project Status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1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0"/>
            <c:spPr>
              <a:solidFill>
                <a:srgbClr val="FF0000">
                  <a:alpha val="40000"/>
                </a:srgbClr>
              </a:solidFill>
              <a:ln w="9525">
                <a:noFill/>
              </a:ln>
              <a:effectLst/>
            </c:spPr>
          </c:marker>
          <c:dPt>
            <c:idx val="0"/>
            <c:marker>
              <c:symbol val="circle"/>
              <c:size val="50"/>
              <c:spPr>
                <a:solidFill>
                  <a:srgbClr val="00B050">
                    <a:alpha val="75000"/>
                  </a:srgbClr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226-4828-8019-E6F082B51DF8}"/>
              </c:ext>
            </c:extLst>
          </c:dPt>
          <c:dPt>
            <c:idx val="1"/>
            <c:marker>
              <c:symbol val="circle"/>
              <c:size val="50"/>
              <c:spPr>
                <a:solidFill>
                  <a:srgbClr val="FFC000">
                    <a:alpha val="75000"/>
                  </a:srgbClr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226-4828-8019-E6F082B51DF8}"/>
              </c:ext>
            </c:extLst>
          </c:dPt>
          <c:dPt>
            <c:idx val="2"/>
            <c:marker>
              <c:symbol val="circle"/>
              <c:size val="50"/>
              <c:spPr>
                <a:solidFill>
                  <a:srgbClr val="FF0000">
                    <a:alpha val="75000"/>
                  </a:srgbClr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226-4828-8019-E6F082B51DF8}"/>
              </c:ext>
            </c:extLst>
          </c:dPt>
          <c:xVal>
            <c:numLit>
              <c:formatCode>General</c:formatCode>
              <c:ptCount val="3"/>
              <c:pt idx="0">
                <c:v>1</c:v>
              </c:pt>
              <c:pt idx="1">
                <c:v>1</c:v>
              </c:pt>
              <c:pt idx="2">
                <c:v>1</c:v>
              </c:pt>
            </c:numLit>
          </c:xVal>
          <c:yVal>
            <c:numLit>
              <c:formatCode>General</c:formatCode>
              <c:ptCount val="3"/>
              <c:pt idx="0">
                <c:v>1</c:v>
              </c:pt>
              <c:pt idx="1">
                <c:v>2</c:v>
              </c:pt>
              <c:pt idx="2">
                <c:v>3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3-6226-4828-8019-E6F082B51DF8}"/>
            </c:ext>
          </c:extLst>
        </c:ser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dPt>
            <c:idx val="0"/>
            <c:marker>
              <c:symbol val="circle"/>
              <c:size val="50"/>
              <c:spPr>
                <a:solidFill>
                  <a:srgbClr val="FF0000"/>
                </a:solidFill>
                <a:ln w="9525">
                  <a:noFill/>
                </a:ln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c:spPr>
            </c:marker>
            <c:bubble3D val="0"/>
            <c:spPr>
              <a:ln w="25400" cap="rnd">
                <a:noFill/>
                <a:round/>
              </a:ln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5-6226-4828-8019-E6F082B51DF8}"/>
              </c:ext>
            </c:extLst>
          </c:dPt>
          <c:dPt>
            <c:idx val="1"/>
            <c:marker>
              <c:symbol val="circle"/>
              <c:size val="50"/>
              <c:spPr>
                <a:solidFill>
                  <a:srgbClr val="FFC000"/>
                </a:solidFill>
                <a:ln w="9525">
                  <a:noFill/>
                </a:ln>
                <a:effectLst>
                  <a:glow rad="127000">
                    <a:srgbClr val="FFC000"/>
                  </a:glow>
                </a:effectLst>
              </c:spPr>
            </c:marker>
            <c:bubble3D val="0"/>
            <c:spPr>
              <a:ln w="25400" cap="rnd">
                <a:noFill/>
                <a:round/>
              </a:ln>
              <a:effectLst>
                <a:glow rad="127000">
                  <a:srgbClr val="FFC000"/>
                </a:glow>
              </a:effectLst>
            </c:spPr>
            <c:extLst>
              <c:ext xmlns:c16="http://schemas.microsoft.com/office/drawing/2014/chart" uri="{C3380CC4-5D6E-409C-BE32-E72D297353CC}">
                <c16:uniqueId val="{00000007-6226-4828-8019-E6F082B51DF8}"/>
              </c:ext>
            </c:extLst>
          </c:dPt>
          <c:dPt>
            <c:idx val="2"/>
            <c:marker>
              <c:symbol val="circle"/>
              <c:size val="50"/>
              <c:spPr>
                <a:solidFill>
                  <a:srgbClr val="00B050"/>
                </a:solidFill>
                <a:ln w="9525">
                  <a:noFill/>
                </a:ln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c:spPr>
            </c:marker>
            <c:bubble3D val="0"/>
            <c:spPr>
              <a:ln w="25400" cap="rnd">
                <a:noFill/>
                <a:round/>
              </a:ln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9-6226-4828-8019-E6F082B51DF8}"/>
              </c:ext>
            </c:extLst>
          </c:dPt>
          <c:xVal>
            <c:numRef>
              <c:f>Dashboard!$F$38:$F$40</c:f>
              <c:numCache>
                <c:formatCode>General</c:formatCode>
                <c:ptCount val="3"/>
                <c:pt idx="0">
                  <c:v>1</c:v>
                </c:pt>
                <c:pt idx="1">
                  <c:v>#N/A</c:v>
                </c:pt>
                <c:pt idx="2">
                  <c:v>#N/A</c:v>
                </c:pt>
              </c:numCache>
            </c:numRef>
          </c:xVal>
          <c:yVal>
            <c:numLit>
              <c:formatCode>General</c:formatCode>
              <c:ptCount val="3"/>
              <c:pt idx="0">
                <c:v>3</c:v>
              </c:pt>
              <c:pt idx="1">
                <c:v>2</c:v>
              </c:pt>
              <c:pt idx="2">
                <c:v>1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A-6226-4828-8019-E6F082B51D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43367071"/>
        <c:axId val="843357503"/>
      </c:scatterChart>
      <c:valAx>
        <c:axId val="843367071"/>
        <c:scaling>
          <c:orientation val="minMax"/>
          <c:max val="2"/>
          <c:min val="0"/>
        </c:scaling>
        <c:delete val="1"/>
        <c:axPos val="b"/>
        <c:numFmt formatCode="General" sourceLinked="1"/>
        <c:majorTickMark val="none"/>
        <c:minorTickMark val="none"/>
        <c:tickLblPos val="nextTo"/>
        <c:crossAx val="843357503"/>
        <c:crosses val="autoZero"/>
        <c:crossBetween val="midCat"/>
        <c:minorUnit val="2"/>
      </c:valAx>
      <c:valAx>
        <c:axId val="843357503"/>
        <c:scaling>
          <c:orientation val="minMax"/>
          <c:min val="0.5"/>
        </c:scaling>
        <c:delete val="1"/>
        <c:axPos val="l"/>
        <c:numFmt formatCode="General" sourceLinked="1"/>
        <c:majorTickMark val="none"/>
        <c:minorTickMark val="none"/>
        <c:tickLblPos val="nextTo"/>
        <c:crossAx val="843367071"/>
        <c:crossesAt val="0.5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bg2">
          <a:lumMod val="2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Key Status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1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0"/>
            <c:spPr>
              <a:solidFill>
                <a:srgbClr val="FF0000">
                  <a:alpha val="40000"/>
                </a:srgbClr>
              </a:solidFill>
              <a:ln w="9525">
                <a:noFill/>
              </a:ln>
              <a:effectLst/>
            </c:spPr>
          </c:marker>
          <c:dPt>
            <c:idx val="0"/>
            <c:marker>
              <c:symbol val="circle"/>
              <c:size val="50"/>
              <c:spPr>
                <a:solidFill>
                  <a:srgbClr val="00B050">
                    <a:alpha val="75000"/>
                  </a:srgbClr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C3AD-4302-B23F-B0309B185C95}"/>
              </c:ext>
            </c:extLst>
          </c:dPt>
          <c:dPt>
            <c:idx val="1"/>
            <c:marker>
              <c:symbol val="circle"/>
              <c:size val="50"/>
              <c:spPr>
                <a:solidFill>
                  <a:srgbClr val="FFC000">
                    <a:alpha val="78000"/>
                  </a:srgbClr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C3AD-4302-B23F-B0309B185C95}"/>
              </c:ext>
            </c:extLst>
          </c:dPt>
          <c:dPt>
            <c:idx val="2"/>
            <c:marker>
              <c:symbol val="circle"/>
              <c:size val="50"/>
              <c:spPr>
                <a:solidFill>
                  <a:srgbClr val="FF0000">
                    <a:alpha val="75000"/>
                  </a:srgbClr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C3AD-4302-B23F-B0309B185C95}"/>
              </c:ext>
            </c:extLst>
          </c:dPt>
          <c:xVal>
            <c:numLit>
              <c:formatCode>General</c:formatCode>
              <c:ptCount val="3"/>
              <c:pt idx="0">
                <c:v>1</c:v>
              </c:pt>
              <c:pt idx="1">
                <c:v>1</c:v>
              </c:pt>
              <c:pt idx="2">
                <c:v>1</c:v>
              </c:pt>
            </c:numLit>
          </c:xVal>
          <c:yVal>
            <c:numLit>
              <c:formatCode>General</c:formatCode>
              <c:ptCount val="3"/>
              <c:pt idx="0">
                <c:v>1</c:v>
              </c:pt>
              <c:pt idx="1">
                <c:v>2</c:v>
              </c:pt>
              <c:pt idx="2">
                <c:v>3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3-C3AD-4302-B23F-B0309B185C95}"/>
            </c:ext>
          </c:extLst>
        </c:ser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dPt>
            <c:idx val="0"/>
            <c:marker>
              <c:symbol val="circle"/>
              <c:size val="50"/>
              <c:spPr>
                <a:solidFill>
                  <a:srgbClr val="FF0000"/>
                </a:solidFill>
                <a:ln w="9525">
                  <a:noFill/>
                </a:ln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c:spPr>
            </c:marker>
            <c:bubble3D val="0"/>
            <c:spPr>
              <a:ln w="25400" cap="rnd">
                <a:noFill/>
                <a:round/>
              </a:ln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5-C3AD-4302-B23F-B0309B185C95}"/>
              </c:ext>
            </c:extLst>
          </c:dPt>
          <c:dPt>
            <c:idx val="1"/>
            <c:marker>
              <c:symbol val="circle"/>
              <c:size val="50"/>
              <c:spPr>
                <a:solidFill>
                  <a:srgbClr val="FFC000"/>
                </a:solidFill>
                <a:ln w="9525">
                  <a:noFill/>
                </a:ln>
                <a:effectLst>
                  <a:glow rad="127000">
                    <a:srgbClr val="FFC000"/>
                  </a:glow>
                </a:effectLst>
              </c:spPr>
            </c:marker>
            <c:bubble3D val="0"/>
            <c:spPr>
              <a:ln w="25400" cap="rnd">
                <a:noFill/>
                <a:round/>
              </a:ln>
              <a:effectLst>
                <a:glow rad="127000">
                  <a:srgbClr val="FFC000"/>
                </a:glow>
              </a:effectLst>
            </c:spPr>
            <c:extLst>
              <c:ext xmlns:c16="http://schemas.microsoft.com/office/drawing/2014/chart" uri="{C3380CC4-5D6E-409C-BE32-E72D297353CC}">
                <c16:uniqueId val="{00000007-C3AD-4302-B23F-B0309B185C95}"/>
              </c:ext>
            </c:extLst>
          </c:dPt>
          <c:dPt>
            <c:idx val="2"/>
            <c:marker>
              <c:symbol val="circle"/>
              <c:size val="50"/>
              <c:spPr>
                <a:solidFill>
                  <a:srgbClr val="00B050"/>
                </a:solidFill>
                <a:ln w="9525">
                  <a:noFill/>
                </a:ln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c:spPr>
            </c:marker>
            <c:bubble3D val="0"/>
            <c:spPr>
              <a:ln w="25400" cap="rnd">
                <a:noFill/>
                <a:round/>
              </a:ln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9-C3AD-4302-B23F-B0309B185C95}"/>
              </c:ext>
            </c:extLst>
          </c:dPt>
          <c:xVal>
            <c:numRef>
              <c:f>Dashboard!$D$38:$D$40</c:f>
              <c:numCache>
                <c:formatCode>General</c:formatCode>
                <c:ptCount val="3"/>
                <c:pt idx="0">
                  <c:v>#N/A</c:v>
                </c:pt>
                <c:pt idx="1">
                  <c:v>#N/A</c:v>
                </c:pt>
                <c:pt idx="2">
                  <c:v>1</c:v>
                </c:pt>
              </c:numCache>
            </c:numRef>
          </c:xVal>
          <c:yVal>
            <c:numLit>
              <c:formatCode>General</c:formatCode>
              <c:ptCount val="3"/>
              <c:pt idx="0">
                <c:v>3</c:v>
              </c:pt>
              <c:pt idx="1">
                <c:v>2</c:v>
              </c:pt>
              <c:pt idx="2">
                <c:v>1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A-C3AD-4302-B23F-B0309B185C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43367071"/>
        <c:axId val="843357503"/>
      </c:scatterChart>
      <c:valAx>
        <c:axId val="843367071"/>
        <c:scaling>
          <c:orientation val="minMax"/>
          <c:max val="2"/>
          <c:min val="0"/>
        </c:scaling>
        <c:delete val="1"/>
        <c:axPos val="b"/>
        <c:numFmt formatCode="General" sourceLinked="1"/>
        <c:majorTickMark val="none"/>
        <c:minorTickMark val="none"/>
        <c:tickLblPos val="nextTo"/>
        <c:crossAx val="843357503"/>
        <c:crosses val="autoZero"/>
        <c:crossBetween val="midCat"/>
        <c:minorUnit val="2"/>
      </c:valAx>
      <c:valAx>
        <c:axId val="843357503"/>
        <c:scaling>
          <c:orientation val="minMax"/>
          <c:min val="0.5"/>
        </c:scaling>
        <c:delete val="1"/>
        <c:axPos val="l"/>
        <c:numFmt formatCode="General" sourceLinked="1"/>
        <c:majorTickMark val="none"/>
        <c:minorTickMark val="none"/>
        <c:tickLblPos val="nextTo"/>
        <c:crossAx val="843367071"/>
        <c:crossesAt val="0.5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bg2">
          <a:lumMod val="2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Critical Path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1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0"/>
            <c:spPr>
              <a:solidFill>
                <a:srgbClr val="FF0000">
                  <a:alpha val="40000"/>
                </a:srgbClr>
              </a:solidFill>
              <a:ln w="9525">
                <a:noFill/>
              </a:ln>
              <a:effectLst/>
            </c:spPr>
          </c:marker>
          <c:dPt>
            <c:idx val="0"/>
            <c:marker>
              <c:symbol val="circle"/>
              <c:size val="50"/>
              <c:spPr>
                <a:solidFill>
                  <a:srgbClr val="00B050">
                    <a:alpha val="75000"/>
                  </a:srgbClr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924E-4C03-99C6-1FCE0266DCE6}"/>
              </c:ext>
            </c:extLst>
          </c:dPt>
          <c:dPt>
            <c:idx val="1"/>
            <c:marker>
              <c:symbol val="circle"/>
              <c:size val="50"/>
              <c:spPr>
                <a:solidFill>
                  <a:srgbClr val="FFC000">
                    <a:alpha val="78000"/>
                  </a:srgbClr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924E-4C03-99C6-1FCE0266DCE6}"/>
              </c:ext>
            </c:extLst>
          </c:dPt>
          <c:dPt>
            <c:idx val="2"/>
            <c:marker>
              <c:symbol val="circle"/>
              <c:size val="50"/>
              <c:spPr>
                <a:solidFill>
                  <a:srgbClr val="FF0000">
                    <a:alpha val="75000"/>
                  </a:srgbClr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924E-4C03-99C6-1FCE0266DCE6}"/>
              </c:ext>
            </c:extLst>
          </c:dPt>
          <c:xVal>
            <c:numLit>
              <c:formatCode>General</c:formatCode>
              <c:ptCount val="3"/>
              <c:pt idx="0">
                <c:v>1</c:v>
              </c:pt>
              <c:pt idx="1">
                <c:v>1</c:v>
              </c:pt>
              <c:pt idx="2">
                <c:v>1</c:v>
              </c:pt>
            </c:numLit>
          </c:xVal>
          <c:yVal>
            <c:numLit>
              <c:formatCode>General</c:formatCode>
              <c:ptCount val="3"/>
              <c:pt idx="0">
                <c:v>1</c:v>
              </c:pt>
              <c:pt idx="1">
                <c:v>2</c:v>
              </c:pt>
              <c:pt idx="2">
                <c:v>3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3-924E-4C03-99C6-1FCE0266DCE6}"/>
            </c:ext>
          </c:extLst>
        </c:ser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dPt>
            <c:idx val="0"/>
            <c:marker>
              <c:symbol val="circle"/>
              <c:size val="50"/>
              <c:spPr>
                <a:solidFill>
                  <a:srgbClr val="FF0000"/>
                </a:solidFill>
                <a:ln w="9525">
                  <a:noFill/>
                </a:ln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c:spPr>
            </c:marker>
            <c:bubble3D val="0"/>
            <c:spPr>
              <a:ln w="25400" cap="rnd">
                <a:noFill/>
                <a:round/>
              </a:ln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5-924E-4C03-99C6-1FCE0266DCE6}"/>
              </c:ext>
            </c:extLst>
          </c:dPt>
          <c:dPt>
            <c:idx val="1"/>
            <c:marker>
              <c:symbol val="circle"/>
              <c:size val="50"/>
              <c:spPr>
                <a:solidFill>
                  <a:srgbClr val="FFC000"/>
                </a:solidFill>
                <a:ln w="9525">
                  <a:noFill/>
                </a:ln>
                <a:effectLst>
                  <a:glow rad="127000">
                    <a:srgbClr val="FFC000"/>
                  </a:glow>
                </a:effectLst>
              </c:spPr>
            </c:marker>
            <c:bubble3D val="0"/>
            <c:spPr>
              <a:ln w="25400" cap="rnd">
                <a:noFill/>
                <a:round/>
              </a:ln>
              <a:effectLst>
                <a:glow rad="127000">
                  <a:srgbClr val="FFC000"/>
                </a:glow>
              </a:effectLst>
            </c:spPr>
            <c:extLst>
              <c:ext xmlns:c16="http://schemas.microsoft.com/office/drawing/2014/chart" uri="{C3380CC4-5D6E-409C-BE32-E72D297353CC}">
                <c16:uniqueId val="{00000007-924E-4C03-99C6-1FCE0266DCE6}"/>
              </c:ext>
            </c:extLst>
          </c:dPt>
          <c:dPt>
            <c:idx val="2"/>
            <c:marker>
              <c:symbol val="circle"/>
              <c:size val="50"/>
              <c:spPr>
                <a:solidFill>
                  <a:srgbClr val="00B050"/>
                </a:solidFill>
                <a:ln w="9525">
                  <a:noFill/>
                </a:ln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c:spPr>
            </c:marker>
            <c:bubble3D val="0"/>
            <c:spPr>
              <a:ln w="25400" cap="rnd">
                <a:noFill/>
                <a:round/>
              </a:ln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9-924E-4C03-99C6-1FCE0266DCE6}"/>
              </c:ext>
            </c:extLst>
          </c:dPt>
          <c:xVal>
            <c:numRef>
              <c:f>Dashboard!$D$38:$D$40</c:f>
              <c:numCache>
                <c:formatCode>General</c:formatCode>
                <c:ptCount val="3"/>
                <c:pt idx="0">
                  <c:v>#N/A</c:v>
                </c:pt>
                <c:pt idx="1">
                  <c:v>#N/A</c:v>
                </c:pt>
                <c:pt idx="2">
                  <c:v>1</c:v>
                </c:pt>
              </c:numCache>
            </c:numRef>
          </c:xVal>
          <c:yVal>
            <c:numLit>
              <c:formatCode>General</c:formatCode>
              <c:ptCount val="3"/>
              <c:pt idx="0">
                <c:v>3</c:v>
              </c:pt>
              <c:pt idx="1">
                <c:v>2</c:v>
              </c:pt>
              <c:pt idx="2">
                <c:v>1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A-924E-4C03-99C6-1FCE0266DC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43367071"/>
        <c:axId val="843357503"/>
      </c:scatterChart>
      <c:valAx>
        <c:axId val="843367071"/>
        <c:scaling>
          <c:orientation val="minMax"/>
          <c:max val="2"/>
          <c:min val="0"/>
        </c:scaling>
        <c:delete val="1"/>
        <c:axPos val="b"/>
        <c:numFmt formatCode="General" sourceLinked="1"/>
        <c:majorTickMark val="none"/>
        <c:minorTickMark val="none"/>
        <c:tickLblPos val="nextTo"/>
        <c:crossAx val="843357503"/>
        <c:crosses val="autoZero"/>
        <c:crossBetween val="midCat"/>
        <c:minorUnit val="2"/>
      </c:valAx>
      <c:valAx>
        <c:axId val="843357503"/>
        <c:scaling>
          <c:orientation val="minMax"/>
          <c:min val="0.5"/>
        </c:scaling>
        <c:delete val="1"/>
        <c:axPos val="l"/>
        <c:numFmt formatCode="General" sourceLinked="1"/>
        <c:majorTickMark val="none"/>
        <c:minorTickMark val="none"/>
        <c:tickLblPos val="nextTo"/>
        <c:crossAx val="843367071"/>
        <c:crossesAt val="0.5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bg2">
          <a:lumMod val="2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[MPUG Class Excel File.xlsx]Tables!PivotTable12</c:name>
    <c:fmtId val="8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layout>
            <c:manualLayout>
              <c:x val="0.12222222222222222"/>
              <c:y val="-0.1111111111111111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layout>
            <c:manualLayout>
              <c:x val="0.15"/>
              <c:y val="0.1666666666666668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layout>
            <c:manualLayout>
              <c:x val="-0.13055555555555556"/>
              <c:y val="-0.2500000000000000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.12222222222222222"/>
              <c:y val="-0.1111111111111111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.15"/>
              <c:y val="0.1666666666666668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0.13055555555555556"/>
              <c:y val="-0.2500000000000000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.12222222222222222"/>
              <c:y val="-0.1111111111111111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.15"/>
              <c:y val="0.1666666666666668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0.13055555555555556"/>
              <c:y val="-0.2500000000000000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.12222222222222222"/>
              <c:y val="-0.1111111111111111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.15"/>
              <c:y val="0.1666666666666668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0.13055555555555556"/>
              <c:y val="-0.2500000000000000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0"/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1"/>
        <c:dLbl>
          <c:idx val="0"/>
          <c:layout>
            <c:manualLayout>
              <c:x val="0.18888888888888888"/>
              <c:y val="-0.15277777777777779"/>
            </c:manualLayout>
          </c:layout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layout>
            <c:manualLayout>
              <c:x val="-0.11666666666666667"/>
              <c:y val="-0.26388888888888895"/>
            </c:manualLayout>
          </c:layout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layout>
            <c:manualLayout>
              <c:x val="0.11666666666666667"/>
              <c:y val="0.19907407407407407"/>
            </c:manualLayout>
          </c:layout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.18888888888888888"/>
              <c:y val="-0.15277777777777779"/>
            </c:manualLayout>
          </c:layout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.11666666666666667"/>
              <c:y val="0.19907407407407407"/>
            </c:manualLayout>
          </c:layout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0.11666666666666667"/>
              <c:y val="-0.26388888888888895"/>
            </c:manualLayout>
          </c:layout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.18888888888888888"/>
              <c:y val="-0.15277777777777779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.11666666666666667"/>
              <c:y val="0.19907407407407407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0.11666666666666667"/>
              <c:y val="-0.26388888888888895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.18888888888888888"/>
              <c:y val="-0.15277777777777779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.11666666666666667"/>
              <c:y val="0.19907407407407407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0.11666666666666667"/>
              <c:y val="-0.26388888888888895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.18888888888888888"/>
              <c:y val="-0.15277777777777779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.11666666666666667"/>
              <c:y val="0.19907407407407407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0.11666666666666667"/>
              <c:y val="-0.26388888888888895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</c:pivotFmts>
    <c:plotArea>
      <c:layout/>
      <c:doughnutChart>
        <c:varyColors val="1"/>
        <c:ser>
          <c:idx val="0"/>
          <c:order val="0"/>
          <c:tx>
            <c:strRef>
              <c:f>Tables!$T$4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969-408D-A1D8-0AF999391EE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969-408D-A1D8-0AF999391EE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969-408D-A1D8-0AF999391EE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969-408D-A1D8-0AF999391EE9}"/>
              </c:ext>
            </c:extLst>
          </c:dPt>
          <c:dLbls>
            <c:dLbl>
              <c:idx val="0"/>
              <c:layout>
                <c:manualLayout>
                  <c:x val="0.18888888888888888"/>
                  <c:y val="-0.15277777777777779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969-408D-A1D8-0AF999391EE9}"/>
                </c:ext>
              </c:extLst>
            </c:dLbl>
            <c:dLbl>
              <c:idx val="1"/>
              <c:layout>
                <c:manualLayout>
                  <c:x val="0.11666666666666667"/>
                  <c:y val="0.1990740740740740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969-408D-A1D8-0AF999391EE9}"/>
                </c:ext>
              </c:extLst>
            </c:dLbl>
            <c:dLbl>
              <c:idx val="2"/>
              <c:layout>
                <c:manualLayout>
                  <c:x val="-0.11666666666666667"/>
                  <c:y val="-0.26388888888888895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969-408D-A1D8-0AF999391EE9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Tables!$S$5:$S$8</c:f>
              <c:strCache>
                <c:ptCount val="3"/>
                <c:pt idx="0">
                  <c:v>Go Live</c:v>
                </c:pt>
                <c:pt idx="1">
                  <c:v>Implementation</c:v>
                </c:pt>
                <c:pt idx="2">
                  <c:v>Planning</c:v>
                </c:pt>
              </c:strCache>
            </c:strRef>
          </c:cat>
          <c:val>
            <c:numRef>
              <c:f>Tables!$T$5:$T$8</c:f>
              <c:numCache>
                <c:formatCode>General</c:formatCode>
                <c:ptCount val="3"/>
                <c:pt idx="0">
                  <c:v>19</c:v>
                </c:pt>
                <c:pt idx="1">
                  <c:v>30</c:v>
                </c:pt>
                <c:pt idx="2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969-408D-A1D8-0AF999391E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[MPUG Class Excel File.xlsx]Tables!PivotTable13</c:name>
    <c:fmtId val="9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</c:pivotFmt>
      <c:pivotFmt>
        <c:idx val="25"/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6"/>
        <c:dLbl>
          <c:idx val="0"/>
          <c:layout>
            <c:manualLayout>
              <c:x val="0.1361111111111111"/>
              <c:y val="-0.11111111111111116"/>
            </c:manualLayout>
          </c:layout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layout>
            <c:manualLayout>
              <c:x val="0.10277777777777773"/>
              <c:y val="-0.13888888888888892"/>
            </c:manualLayout>
          </c:layout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layout>
            <c:manualLayout>
              <c:x val="-0.10000000000000002"/>
              <c:y val="-0.15740740740740741"/>
            </c:manualLayout>
          </c:layout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layout>
            <c:manualLayout>
              <c:x val="-0.15833333333333333"/>
              <c:y val="-6.9444444444444406E-2"/>
            </c:manualLayout>
          </c:layout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layout>
            <c:manualLayout>
              <c:x val="-0.1277777777777778"/>
              <c:y val="0"/>
            </c:manualLayout>
          </c:layout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layout>
            <c:manualLayout>
              <c:x val="-0.1361111111111111"/>
              <c:y val="4.6296296296296294E-3"/>
            </c:manualLayout>
          </c:layout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layout>
            <c:manualLayout>
              <c:x val="-0.21666666666666667"/>
              <c:y val="0.10185185185185185"/>
            </c:manualLayout>
          </c:layout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layout>
            <c:manualLayout>
              <c:x val="0.12777777777777768"/>
              <c:y val="0.16203703703703703"/>
            </c:manualLayout>
          </c:layout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layout>
            <c:manualLayout>
              <c:x val="0.14444444444444443"/>
              <c:y val="0.12499999999999992"/>
            </c:manualLayout>
          </c:layout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layout>
            <c:manualLayout>
              <c:x val="0.1361111111111111"/>
              <c:y val="-2.7777777777777776E-2"/>
            </c:manualLayout>
          </c:layout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.1361111111111111"/>
              <c:y val="-0.11111111111111116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.1361111111111111"/>
              <c:y val="-2.7777777777777776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.14444444444444443"/>
              <c:y val="0.1249999999999999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.12777777777777768"/>
              <c:y val="0.16203703703703703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0.21666666666666667"/>
              <c:y val="0.10185185185185185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2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0.1361111111111111"/>
              <c:y val="4.6296296296296294E-3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3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0.1277777777777778"/>
              <c:y val="0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4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0.15833333333333333"/>
              <c:y val="-6.9444444444444406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5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0.10000000000000002"/>
              <c:y val="-0.15740740740740741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6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.10277777777777773"/>
              <c:y val="-0.1388888888888889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8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.1361111111111111"/>
              <c:y val="-0.11111111111111116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9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.1361111111111111"/>
              <c:y val="-2.7777777777777776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0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.14444444444444443"/>
              <c:y val="0.1249999999999999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1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.12777777777777768"/>
              <c:y val="0.16203703703703703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2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0.21666666666666667"/>
              <c:y val="0.10185185185185185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3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0.1361111111111111"/>
              <c:y val="4.6296296296296294E-3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4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0.1277777777777778"/>
              <c:y val="0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5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0.15833333333333333"/>
              <c:y val="-6.9444444444444406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6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0.10000000000000002"/>
              <c:y val="-0.15740740740740741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7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.10277777777777773"/>
              <c:y val="-0.1388888888888889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9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.1361111111111111"/>
              <c:y val="-0.11111111111111116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60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.1361111111111111"/>
              <c:y val="-2.7777777777777776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61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.14444444444444443"/>
              <c:y val="0.1249999999999999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62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.12777777777777768"/>
              <c:y val="0.16203703703703703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63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0.21666666666666667"/>
              <c:y val="0.10185185185185185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64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0.1361111111111111"/>
              <c:y val="4.6296296296296294E-3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65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0.1277777777777778"/>
              <c:y val="0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66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0.15833333333333333"/>
              <c:y val="-6.9444444444444406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67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0.10000000000000002"/>
              <c:y val="-0.15740740740740741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68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.10277777777777773"/>
              <c:y val="-0.1388888888888889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</c:pivotFmts>
    <c:plotArea>
      <c:layout/>
      <c:doughnutChart>
        <c:varyColors val="1"/>
        <c:ser>
          <c:idx val="0"/>
          <c:order val="0"/>
          <c:tx>
            <c:strRef>
              <c:f>Tables!$T$10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736-4F5B-8574-4AADD1569DC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736-4F5B-8574-4AADD1569DC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736-4F5B-8574-4AADD1569DC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736-4F5B-8574-4AADD1569DC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736-4F5B-8574-4AADD1569DC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D736-4F5B-8574-4AADD1569DC2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D736-4F5B-8574-4AADD1569DC2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D736-4F5B-8574-4AADD1569DC2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D736-4F5B-8574-4AADD1569DC2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D736-4F5B-8574-4AADD1569DC2}"/>
              </c:ext>
            </c:extLst>
          </c:dPt>
          <c:dLbls>
            <c:dLbl>
              <c:idx val="0"/>
              <c:layout>
                <c:manualLayout>
                  <c:x val="0.1361111111111111"/>
                  <c:y val="-0.11111111111111116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736-4F5B-8574-4AADD1569DC2}"/>
                </c:ext>
              </c:extLst>
            </c:dLbl>
            <c:dLbl>
              <c:idx val="1"/>
              <c:layout>
                <c:manualLayout>
                  <c:x val="0.1361111111111111"/>
                  <c:y val="-2.7777777777777776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736-4F5B-8574-4AADD1569DC2}"/>
                </c:ext>
              </c:extLst>
            </c:dLbl>
            <c:dLbl>
              <c:idx val="2"/>
              <c:layout>
                <c:manualLayout>
                  <c:x val="0.14444444444444443"/>
                  <c:y val="0.1249999999999999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736-4F5B-8574-4AADD1569DC2}"/>
                </c:ext>
              </c:extLst>
            </c:dLbl>
            <c:dLbl>
              <c:idx val="3"/>
              <c:layout>
                <c:manualLayout>
                  <c:x val="0.12777777777777768"/>
                  <c:y val="0.16203703703703703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736-4F5B-8574-4AADD1569DC2}"/>
                </c:ext>
              </c:extLst>
            </c:dLbl>
            <c:dLbl>
              <c:idx val="4"/>
              <c:layout>
                <c:manualLayout>
                  <c:x val="-0.21666666666666667"/>
                  <c:y val="0.10185185185185185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736-4F5B-8574-4AADD1569DC2}"/>
                </c:ext>
              </c:extLst>
            </c:dLbl>
            <c:dLbl>
              <c:idx val="5"/>
              <c:layout>
                <c:manualLayout>
                  <c:x val="-0.1361111111111111"/>
                  <c:y val="4.6296296296296294E-3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D736-4F5B-8574-4AADD1569DC2}"/>
                </c:ext>
              </c:extLst>
            </c:dLbl>
            <c:dLbl>
              <c:idx val="6"/>
              <c:layout>
                <c:manualLayout>
                  <c:x val="-0.1277777777777778"/>
                  <c:y val="0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D736-4F5B-8574-4AADD1569DC2}"/>
                </c:ext>
              </c:extLst>
            </c:dLbl>
            <c:dLbl>
              <c:idx val="7"/>
              <c:layout>
                <c:manualLayout>
                  <c:x val="-0.15833333333333333"/>
                  <c:y val="-6.9444444444444406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D736-4F5B-8574-4AADD1569DC2}"/>
                </c:ext>
              </c:extLst>
            </c:dLbl>
            <c:dLbl>
              <c:idx val="8"/>
              <c:layout>
                <c:manualLayout>
                  <c:x val="-0.10000000000000002"/>
                  <c:y val="-0.15740740740740741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736-4F5B-8574-4AADD1569DC2}"/>
                </c:ext>
              </c:extLst>
            </c:dLbl>
            <c:dLbl>
              <c:idx val="9"/>
              <c:layout>
                <c:manualLayout>
                  <c:x val="0.10277777777777773"/>
                  <c:y val="-0.1388888888888889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736-4F5B-8574-4AADD1569DC2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Tables!$S$11:$S$21</c:f>
              <c:strCache>
                <c:ptCount val="10"/>
                <c:pt idx="0">
                  <c:v>Band</c:v>
                </c:pt>
                <c:pt idx="1">
                  <c:v>Creative</c:v>
                </c:pt>
                <c:pt idx="2">
                  <c:v>Finance and Accounting</c:v>
                </c:pt>
                <c:pt idx="3">
                  <c:v>Human Resources</c:v>
                </c:pt>
                <c:pt idx="4">
                  <c:v>Logistics</c:v>
                </c:pt>
                <c:pt idx="5">
                  <c:v>Manager</c:v>
                </c:pt>
                <c:pt idx="6">
                  <c:v>PR</c:v>
                </c:pt>
                <c:pt idx="7">
                  <c:v>PR/Band</c:v>
                </c:pt>
                <c:pt idx="8">
                  <c:v>Travel</c:v>
                </c:pt>
                <c:pt idx="9">
                  <c:v>Vendor</c:v>
                </c:pt>
              </c:strCache>
            </c:strRef>
          </c:cat>
          <c:val>
            <c:numRef>
              <c:f>Tables!$T$11:$T$21</c:f>
              <c:numCache>
                <c:formatCode>General</c:formatCode>
                <c:ptCount val="10"/>
                <c:pt idx="0">
                  <c:v>16</c:v>
                </c:pt>
                <c:pt idx="1">
                  <c:v>3</c:v>
                </c:pt>
                <c:pt idx="2">
                  <c:v>12</c:v>
                </c:pt>
                <c:pt idx="3">
                  <c:v>6</c:v>
                </c:pt>
                <c:pt idx="4">
                  <c:v>9</c:v>
                </c:pt>
                <c:pt idx="5">
                  <c:v>18</c:v>
                </c:pt>
                <c:pt idx="6">
                  <c:v>9</c:v>
                </c:pt>
                <c:pt idx="7">
                  <c:v>3</c:v>
                </c:pt>
                <c:pt idx="8">
                  <c:v>6</c:v>
                </c:pt>
                <c:pt idx="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D736-4F5B-8574-4AADD1569D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[MPUG Class Excel File.xlsx]Tables!PivotTable9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Project Manager Status - All Milestones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rgbClr val="FF0000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rgbClr val="FFC000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rgbClr val="00B050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rgbClr val="FF0000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rgbClr val="FFC000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rgbClr val="00B050"/>
          </a:solidFill>
          <a:ln>
            <a:noFill/>
          </a:ln>
          <a:effectLst/>
        </c:spPr>
        <c:marker>
          <c:symbol val="none"/>
        </c:marker>
      </c:pivotFmt>
      <c:pivotFmt>
        <c:idx val="6"/>
        <c:spPr>
          <a:solidFill>
            <a:srgbClr val="FF0000"/>
          </a:solidFill>
          <a:ln>
            <a:noFill/>
          </a:ln>
          <a:effectLst/>
        </c:spPr>
        <c:marker>
          <c:symbol val="none"/>
        </c:marker>
      </c:pivotFmt>
      <c:pivotFmt>
        <c:idx val="7"/>
        <c:spPr>
          <a:solidFill>
            <a:srgbClr val="FFC000"/>
          </a:solidFill>
          <a:ln>
            <a:noFill/>
          </a:ln>
          <a:effectLst/>
        </c:spPr>
        <c:marker>
          <c:symbol val="none"/>
        </c:marker>
      </c:pivotFmt>
      <c:pivotFmt>
        <c:idx val="8"/>
        <c:spPr>
          <a:solidFill>
            <a:srgbClr val="00B050"/>
          </a:solidFill>
          <a:ln>
            <a:noFill/>
          </a:ln>
          <a:effectLst/>
        </c:spPr>
        <c:marker>
          <c:symbol val="none"/>
        </c:marker>
      </c:pivotFmt>
      <c:pivotFmt>
        <c:idx val="9"/>
        <c:spPr>
          <a:solidFill>
            <a:srgbClr val="FF0000"/>
          </a:solidFill>
          <a:ln>
            <a:noFill/>
          </a:ln>
          <a:effectLst/>
        </c:spPr>
        <c:marker>
          <c:symbol val="none"/>
        </c:marker>
      </c:pivotFmt>
      <c:pivotFmt>
        <c:idx val="10"/>
        <c:spPr>
          <a:solidFill>
            <a:srgbClr val="FFC000"/>
          </a:solidFill>
          <a:ln>
            <a:noFill/>
          </a:ln>
          <a:effectLst/>
        </c:spPr>
        <c:marker>
          <c:symbol val="none"/>
        </c:marker>
      </c:pivotFmt>
      <c:pivotFmt>
        <c:idx val="11"/>
        <c:spPr>
          <a:solidFill>
            <a:srgbClr val="00B050"/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rgbClr val="FF0000"/>
          </a:solidFill>
          <a:ln>
            <a:noFill/>
          </a:ln>
          <a:effectLst/>
        </c:spPr>
        <c:marker>
          <c:symbol val="none"/>
        </c:marker>
      </c:pivotFmt>
      <c:pivotFmt>
        <c:idx val="13"/>
        <c:spPr>
          <a:solidFill>
            <a:srgbClr val="FFC000"/>
          </a:solidFill>
          <a:ln>
            <a:noFill/>
          </a:ln>
          <a:effectLst/>
        </c:spPr>
        <c:marker>
          <c:symbol val="none"/>
        </c:marker>
      </c:pivotFmt>
      <c:pivotFmt>
        <c:idx val="14"/>
        <c:spPr>
          <a:solidFill>
            <a:srgbClr val="00B050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Tables!$M$16:$M$17</c:f>
              <c:strCache>
                <c:ptCount val="1"/>
                <c:pt idx="0">
                  <c:v>Red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Tables!$L$18:$L$21</c:f>
              <c:strCache>
                <c:ptCount val="3"/>
                <c:pt idx="0">
                  <c:v>Carolyn</c:v>
                </c:pt>
                <c:pt idx="1">
                  <c:v>Jeff</c:v>
                </c:pt>
                <c:pt idx="2">
                  <c:v>Kathy</c:v>
                </c:pt>
              </c:strCache>
            </c:strRef>
          </c:cat>
          <c:val>
            <c:numRef>
              <c:f>Tables!$M$18:$M$21</c:f>
              <c:numCache>
                <c:formatCode>General</c:formatCode>
                <c:ptCount val="3"/>
                <c:pt idx="0">
                  <c:v>4</c:v>
                </c:pt>
                <c:pt idx="1">
                  <c:v>2</c:v>
                </c:pt>
                <c:pt idx="2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3A-4A6C-A843-2E7597258AB8}"/>
            </c:ext>
          </c:extLst>
        </c:ser>
        <c:ser>
          <c:idx val="1"/>
          <c:order val="1"/>
          <c:tx>
            <c:strRef>
              <c:f>Tables!$N$16:$N$17</c:f>
              <c:strCache>
                <c:ptCount val="1"/>
                <c:pt idx="0">
                  <c:v>Amber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Tables!$L$18:$L$21</c:f>
              <c:strCache>
                <c:ptCount val="3"/>
                <c:pt idx="0">
                  <c:v>Carolyn</c:v>
                </c:pt>
                <c:pt idx="1">
                  <c:v>Jeff</c:v>
                </c:pt>
                <c:pt idx="2">
                  <c:v>Kathy</c:v>
                </c:pt>
              </c:strCache>
            </c:strRef>
          </c:cat>
          <c:val>
            <c:numRef>
              <c:f>Tables!$N$18:$N$21</c:f>
              <c:numCache>
                <c:formatCode>General</c:formatCode>
                <c:ptCount val="3"/>
                <c:pt idx="0">
                  <c:v>1</c:v>
                </c:pt>
                <c:pt idx="1">
                  <c:v>3</c:v>
                </c:pt>
                <c:pt idx="2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73A-4A6C-A843-2E7597258AB8}"/>
            </c:ext>
          </c:extLst>
        </c:ser>
        <c:ser>
          <c:idx val="2"/>
          <c:order val="2"/>
          <c:tx>
            <c:strRef>
              <c:f>Tables!$O$16:$O$17</c:f>
              <c:strCache>
                <c:ptCount val="1"/>
                <c:pt idx="0">
                  <c:v>Green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Tables!$L$18:$L$21</c:f>
              <c:strCache>
                <c:ptCount val="3"/>
                <c:pt idx="0">
                  <c:v>Carolyn</c:v>
                </c:pt>
                <c:pt idx="1">
                  <c:v>Jeff</c:v>
                </c:pt>
                <c:pt idx="2">
                  <c:v>Kathy</c:v>
                </c:pt>
              </c:strCache>
            </c:strRef>
          </c:cat>
          <c:val>
            <c:numRef>
              <c:f>Tables!$O$18:$O$21</c:f>
              <c:numCache>
                <c:formatCode>General</c:formatCode>
                <c:ptCount val="3"/>
                <c:pt idx="0">
                  <c:v>5</c:v>
                </c:pt>
                <c:pt idx="1">
                  <c:v>10</c:v>
                </c:pt>
                <c:pt idx="2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73A-4A6C-A843-2E7597258A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02847679"/>
        <c:axId val="802847263"/>
      </c:barChart>
      <c:catAx>
        <c:axId val="8028476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2847263"/>
        <c:crosses val="autoZero"/>
        <c:auto val="1"/>
        <c:lblAlgn val="ctr"/>
        <c:lblOffset val="100"/>
        <c:noMultiLvlLbl val="0"/>
      </c:catAx>
      <c:valAx>
        <c:axId val="802847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28476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[MPUG Class Excel File.xlsx]Tables!PivotTable10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baseline="0">
                <a:effectLst/>
              </a:rPr>
              <a:t>Project Manager Status - Key Milestones</a:t>
            </a:r>
            <a:endParaRPr lang="en-US" sz="14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rgbClr val="FF0000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rgbClr val="FFC000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rgbClr val="00B050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rgbClr val="FF0000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rgbClr val="FFC000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rgbClr val="00B050"/>
          </a:solidFill>
          <a:ln>
            <a:noFill/>
          </a:ln>
          <a:effectLst/>
        </c:spPr>
        <c:marker>
          <c:symbol val="none"/>
        </c:marker>
      </c:pivotFmt>
      <c:pivotFmt>
        <c:idx val="6"/>
        <c:spPr>
          <a:solidFill>
            <a:srgbClr val="FF0000"/>
          </a:solidFill>
          <a:ln>
            <a:noFill/>
          </a:ln>
          <a:effectLst/>
        </c:spPr>
        <c:marker>
          <c:symbol val="none"/>
        </c:marker>
      </c:pivotFmt>
      <c:pivotFmt>
        <c:idx val="7"/>
        <c:spPr>
          <a:solidFill>
            <a:srgbClr val="FFC000"/>
          </a:solidFill>
          <a:ln>
            <a:noFill/>
          </a:ln>
          <a:effectLst/>
        </c:spPr>
        <c:marker>
          <c:symbol val="none"/>
        </c:marker>
      </c:pivotFmt>
      <c:pivotFmt>
        <c:idx val="8"/>
        <c:spPr>
          <a:solidFill>
            <a:srgbClr val="00B050"/>
          </a:solidFill>
          <a:ln>
            <a:noFill/>
          </a:ln>
          <a:effectLst/>
        </c:spPr>
        <c:marker>
          <c:symbol val="none"/>
        </c:marker>
      </c:pivotFmt>
      <c:pivotFmt>
        <c:idx val="9"/>
        <c:spPr>
          <a:solidFill>
            <a:srgbClr val="FF0000"/>
          </a:solidFill>
          <a:ln>
            <a:noFill/>
          </a:ln>
          <a:effectLst/>
        </c:spPr>
        <c:marker>
          <c:symbol val="none"/>
        </c:marker>
      </c:pivotFmt>
      <c:pivotFmt>
        <c:idx val="10"/>
        <c:spPr>
          <a:solidFill>
            <a:srgbClr val="FFC000"/>
          </a:solidFill>
          <a:ln>
            <a:noFill/>
          </a:ln>
          <a:effectLst/>
        </c:spPr>
        <c:marker>
          <c:symbol val="none"/>
        </c:marker>
      </c:pivotFmt>
      <c:pivotFmt>
        <c:idx val="11"/>
        <c:spPr>
          <a:solidFill>
            <a:srgbClr val="00B050"/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rgbClr val="FF0000"/>
          </a:solidFill>
          <a:ln>
            <a:noFill/>
          </a:ln>
          <a:effectLst/>
        </c:spPr>
        <c:marker>
          <c:symbol val="none"/>
        </c:marker>
      </c:pivotFmt>
      <c:pivotFmt>
        <c:idx val="13"/>
        <c:spPr>
          <a:solidFill>
            <a:srgbClr val="FFC000"/>
          </a:solidFill>
          <a:ln>
            <a:noFill/>
          </a:ln>
          <a:effectLst/>
        </c:spPr>
        <c:marker>
          <c:symbol val="none"/>
        </c:marker>
      </c:pivotFmt>
      <c:pivotFmt>
        <c:idx val="14"/>
        <c:spPr>
          <a:solidFill>
            <a:srgbClr val="00B050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Tables!$M$25:$M$26</c:f>
              <c:strCache>
                <c:ptCount val="1"/>
                <c:pt idx="0">
                  <c:v>Red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Tables!$L$27:$L$29</c:f>
              <c:strCache>
                <c:ptCount val="2"/>
                <c:pt idx="0">
                  <c:v>Carolyn</c:v>
                </c:pt>
                <c:pt idx="1">
                  <c:v>Kathy</c:v>
                </c:pt>
              </c:strCache>
            </c:strRef>
          </c:cat>
          <c:val>
            <c:numRef>
              <c:f>Tables!$M$27:$M$29</c:f>
              <c:numCache>
                <c:formatCode>General</c:formatCode>
                <c:ptCount val="2"/>
                <c:pt idx="0">
                  <c:v>2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32-43A6-BFD6-FEFFDAAEA9A3}"/>
            </c:ext>
          </c:extLst>
        </c:ser>
        <c:ser>
          <c:idx val="1"/>
          <c:order val="1"/>
          <c:tx>
            <c:strRef>
              <c:f>Tables!$N$25:$N$26</c:f>
              <c:strCache>
                <c:ptCount val="1"/>
                <c:pt idx="0">
                  <c:v>Amber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Tables!$L$27:$L$29</c:f>
              <c:strCache>
                <c:ptCount val="2"/>
                <c:pt idx="0">
                  <c:v>Carolyn</c:v>
                </c:pt>
                <c:pt idx="1">
                  <c:v>Kathy</c:v>
                </c:pt>
              </c:strCache>
            </c:strRef>
          </c:cat>
          <c:val>
            <c:numRef>
              <c:f>Tables!$N$27:$N$29</c:f>
              <c:numCache>
                <c:formatCode>General</c:formatCode>
                <c:ptCount val="2"/>
                <c:pt idx="0">
                  <c:v>2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932-43A6-BFD6-FEFFDAAEA9A3}"/>
            </c:ext>
          </c:extLst>
        </c:ser>
        <c:ser>
          <c:idx val="2"/>
          <c:order val="2"/>
          <c:tx>
            <c:strRef>
              <c:f>Tables!$O$25:$O$26</c:f>
              <c:strCache>
                <c:ptCount val="1"/>
                <c:pt idx="0">
                  <c:v>Green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Tables!$L$27:$L$29</c:f>
              <c:strCache>
                <c:ptCount val="2"/>
                <c:pt idx="0">
                  <c:v>Carolyn</c:v>
                </c:pt>
                <c:pt idx="1">
                  <c:v>Kathy</c:v>
                </c:pt>
              </c:strCache>
            </c:strRef>
          </c:cat>
          <c:val>
            <c:numRef>
              <c:f>Tables!$O$27:$O$29</c:f>
              <c:numCache>
                <c:formatCode>General</c:formatCode>
                <c:ptCount val="2"/>
                <c:pt idx="0">
                  <c:v>2</c:v>
                </c:pt>
                <c:pt idx="1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932-43A6-BFD6-FEFFDAAEA9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43363327"/>
        <c:axId val="843364991"/>
      </c:barChart>
      <c:catAx>
        <c:axId val="8433633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3364991"/>
        <c:crosses val="autoZero"/>
        <c:auto val="1"/>
        <c:lblAlgn val="ctr"/>
        <c:lblOffset val="100"/>
        <c:noMultiLvlLbl val="0"/>
      </c:catAx>
      <c:valAx>
        <c:axId val="843364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33633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0.76563</cdr:x>
      <cdr:y>0.10938</cdr:y>
    </cdr:from>
    <cdr:to>
      <cdr:x>0.96563</cdr:x>
      <cdr:y>0.44271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3500438" y="30003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0.02708</cdr:x>
      <cdr:y>0.24306</cdr:y>
    </cdr:from>
    <cdr:to>
      <cdr:x>0.12917</cdr:x>
      <cdr:y>0.39583</cdr:y>
    </cdr:to>
    <cdr:sp macro="" textlink="">
      <cdr:nvSpPr>
        <cdr:cNvPr id="4" name="Flowchart: Connector 3"/>
        <cdr:cNvSpPr/>
      </cdr:nvSpPr>
      <cdr:spPr>
        <a:xfrm xmlns:a="http://schemas.openxmlformats.org/drawingml/2006/main">
          <a:off x="123825" y="666752"/>
          <a:ext cx="466726" cy="419098"/>
        </a:xfrm>
        <a:prstGeom xmlns:a="http://schemas.openxmlformats.org/drawingml/2006/main" prst="flowChartConnector">
          <a:avLst/>
        </a:prstGeom>
        <a:solidFill xmlns:a="http://schemas.openxmlformats.org/drawingml/2006/main">
          <a:srgbClr val="FF0000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anchor="ctr"/>
        <a:lstStyle xmlns:a="http://schemas.openxmlformats.org/drawingml/2006/main"/>
        <a:p xmlns:a="http://schemas.openxmlformats.org/drawingml/2006/main">
          <a:fld id="{5936D489-C88B-4BFE-93D1-7321769FABD6}" type="TxLink">
            <a:rPr lang="en-US" sz="1100" b="0" i="0" u="none" strike="noStrike">
              <a:solidFill>
                <a:srgbClr val="000000"/>
              </a:solidFill>
              <a:latin typeface="Calibri"/>
              <a:cs typeface="Calibri"/>
            </a:rPr>
            <a:pPr/>
            <a:t>26</a:t>
          </a:fld>
          <a:endParaRPr lang="en-US"/>
        </a:p>
      </cdr:txBody>
    </cdr:sp>
  </cdr:relSizeAnchor>
  <cdr:relSizeAnchor xmlns:cdr="http://schemas.openxmlformats.org/drawingml/2006/chartDrawing">
    <cdr:from>
      <cdr:x>0.02708</cdr:x>
      <cdr:y>0.42708</cdr:y>
    </cdr:from>
    <cdr:to>
      <cdr:x>0.12917</cdr:x>
      <cdr:y>0.57986</cdr:y>
    </cdr:to>
    <cdr:sp macro="" textlink="">
      <cdr:nvSpPr>
        <cdr:cNvPr id="8" name="Flowchart: Connector 7"/>
        <cdr:cNvSpPr/>
      </cdr:nvSpPr>
      <cdr:spPr>
        <a:xfrm xmlns:a="http://schemas.openxmlformats.org/drawingml/2006/main">
          <a:off x="123825" y="1171577"/>
          <a:ext cx="466726" cy="419098"/>
        </a:xfrm>
        <a:prstGeom xmlns:a="http://schemas.openxmlformats.org/drawingml/2006/main" prst="flowChartConnector">
          <a:avLst/>
        </a:prstGeom>
        <a:solidFill xmlns:a="http://schemas.openxmlformats.org/drawingml/2006/main">
          <a:srgbClr val="FFC000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anchor="ctr"/>
        <a:lstStyle xmlns:a="http://schemas.openxmlformats.org/drawingml/2006/main"/>
        <a:p xmlns:a="http://schemas.openxmlformats.org/drawingml/2006/main">
          <a:fld id="{9831A4CB-5FF8-4D39-8F06-99E8BC6A1DF9}" type="TxLink">
            <a:rPr lang="en-US" sz="1100" b="0" i="0" u="none" strike="noStrike">
              <a:solidFill>
                <a:srgbClr val="000000"/>
              </a:solidFill>
              <a:latin typeface="Calibri"/>
              <a:cs typeface="Calibri"/>
            </a:rPr>
            <a:pPr/>
            <a:t>20</a:t>
          </a:fld>
          <a:endParaRPr lang="en-US"/>
        </a:p>
      </cdr:txBody>
    </cdr:sp>
  </cdr:relSizeAnchor>
  <cdr:relSizeAnchor xmlns:cdr="http://schemas.openxmlformats.org/drawingml/2006/chartDrawing">
    <cdr:from>
      <cdr:x>0.02708</cdr:x>
      <cdr:y>0.61806</cdr:y>
    </cdr:from>
    <cdr:to>
      <cdr:x>0.12917</cdr:x>
      <cdr:y>0.77083</cdr:y>
    </cdr:to>
    <cdr:sp macro="" textlink="">
      <cdr:nvSpPr>
        <cdr:cNvPr id="9" name="Flowchart: Connector 8"/>
        <cdr:cNvSpPr/>
      </cdr:nvSpPr>
      <cdr:spPr>
        <a:xfrm xmlns:a="http://schemas.openxmlformats.org/drawingml/2006/main">
          <a:off x="123825" y="1695452"/>
          <a:ext cx="466726" cy="419098"/>
        </a:xfrm>
        <a:prstGeom xmlns:a="http://schemas.openxmlformats.org/drawingml/2006/main" prst="flowChartConnector">
          <a:avLst/>
        </a:prstGeom>
        <a:solidFill xmlns:a="http://schemas.openxmlformats.org/drawingml/2006/main">
          <a:srgbClr val="00B050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anchor="ctr"/>
        <a:lstStyle xmlns:a="http://schemas.openxmlformats.org/drawingml/2006/main"/>
        <a:p xmlns:a="http://schemas.openxmlformats.org/drawingml/2006/main">
          <a:fld id="{1348722E-3388-4D6E-B240-5BD46717081C}" type="TxLink">
            <a:rPr lang="en-US" sz="1100" b="0" i="0" u="none" strike="noStrike">
              <a:solidFill>
                <a:srgbClr val="000000"/>
              </a:solidFill>
              <a:latin typeface="Calibri"/>
              <a:cs typeface="Calibri"/>
            </a:rPr>
            <a:pPr/>
            <a:t>39</a:t>
          </a:fld>
          <a:endParaRPr lang="en-US"/>
        </a:p>
      </cdr:txBody>
    </cdr:sp>
  </cdr:relSizeAnchor>
  <cdr:relSizeAnchor xmlns:cdr="http://schemas.openxmlformats.org/drawingml/2006/chartDrawing">
    <cdr:from>
      <cdr:x>0.03542</cdr:x>
      <cdr:y>0.14931</cdr:y>
    </cdr:from>
    <cdr:to>
      <cdr:x>0.1125</cdr:x>
      <cdr:y>0.23958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61925" y="409575"/>
          <a:ext cx="352425" cy="2476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100"/>
            <a:t>Qty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0.02986</cdr:x>
      <cdr:y>0.25116</cdr:y>
    </cdr:from>
    <cdr:to>
      <cdr:x>0.13195</cdr:x>
      <cdr:y>0.40393</cdr:y>
    </cdr:to>
    <cdr:sp macro="" textlink="">
      <cdr:nvSpPr>
        <cdr:cNvPr id="3" name="Flowchart: Connector 2"/>
        <cdr:cNvSpPr/>
      </cdr:nvSpPr>
      <cdr:spPr>
        <a:xfrm xmlns:a="http://schemas.openxmlformats.org/drawingml/2006/main">
          <a:off x="136525" y="688975"/>
          <a:ext cx="466755" cy="419079"/>
        </a:xfrm>
        <a:prstGeom xmlns:a="http://schemas.openxmlformats.org/drawingml/2006/main" prst="flowChartConnector">
          <a:avLst/>
        </a:prstGeom>
        <a:solidFill xmlns:a="http://schemas.openxmlformats.org/drawingml/2006/main">
          <a:srgbClr val="FF0000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fld id="{3CBE9401-DECC-4777-9ED1-DF379072675A}" type="TxLink">
            <a:rPr lang="en-US" sz="1100" b="0" i="0" u="none" strike="noStrike">
              <a:solidFill>
                <a:srgbClr val="000000"/>
              </a:solidFill>
              <a:latin typeface="Calibri"/>
              <a:cs typeface="Calibri"/>
            </a:rPr>
            <a:pPr algn="ctr"/>
            <a:t>31</a:t>
          </a:fld>
          <a:endParaRPr lang="en-US" sz="1100"/>
        </a:p>
      </cdr:txBody>
    </cdr:sp>
  </cdr:relSizeAnchor>
  <cdr:relSizeAnchor xmlns:cdr="http://schemas.openxmlformats.org/drawingml/2006/chartDrawing">
    <cdr:from>
      <cdr:x>0.02986</cdr:x>
      <cdr:y>0.43518</cdr:y>
    </cdr:from>
    <cdr:to>
      <cdr:x>0.13195</cdr:x>
      <cdr:y>0.58796</cdr:y>
    </cdr:to>
    <cdr:sp macro="" textlink="">
      <cdr:nvSpPr>
        <cdr:cNvPr id="4" name="Flowchart: Connector 3"/>
        <cdr:cNvSpPr/>
      </cdr:nvSpPr>
      <cdr:spPr>
        <a:xfrm xmlns:a="http://schemas.openxmlformats.org/drawingml/2006/main">
          <a:off x="136525" y="1193779"/>
          <a:ext cx="466755" cy="419106"/>
        </a:xfrm>
        <a:prstGeom xmlns:a="http://schemas.openxmlformats.org/drawingml/2006/main" prst="flowChartConnector">
          <a:avLst/>
        </a:prstGeom>
        <a:solidFill xmlns:a="http://schemas.openxmlformats.org/drawingml/2006/main">
          <a:srgbClr val="FFC000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fld id="{79C6FC01-A1FA-4A1A-90E5-551C6AE249E4}" type="TxLink">
            <a:rPr lang="en-US" sz="1100" b="0" i="0" u="none" strike="noStrike">
              <a:solidFill>
                <a:srgbClr val="000000"/>
              </a:solidFill>
              <a:latin typeface="Calibri"/>
              <a:cs typeface="Calibri"/>
            </a:rPr>
            <a:pPr/>
            <a:t>24</a:t>
          </a:fld>
          <a:endParaRPr lang="en-US" sz="1100"/>
        </a:p>
      </cdr:txBody>
    </cdr:sp>
  </cdr:relSizeAnchor>
  <cdr:relSizeAnchor xmlns:cdr="http://schemas.openxmlformats.org/drawingml/2006/chartDrawing">
    <cdr:from>
      <cdr:x>0.02986</cdr:x>
      <cdr:y>0.62616</cdr:y>
    </cdr:from>
    <cdr:to>
      <cdr:x>0.13195</cdr:x>
      <cdr:y>0.77893</cdr:y>
    </cdr:to>
    <cdr:sp macro="" textlink="">
      <cdr:nvSpPr>
        <cdr:cNvPr id="5" name="Flowchart: Connector 4"/>
        <cdr:cNvSpPr/>
      </cdr:nvSpPr>
      <cdr:spPr>
        <a:xfrm xmlns:a="http://schemas.openxmlformats.org/drawingml/2006/main">
          <a:off x="136525" y="1717675"/>
          <a:ext cx="466755" cy="419079"/>
        </a:xfrm>
        <a:prstGeom xmlns:a="http://schemas.openxmlformats.org/drawingml/2006/main" prst="flowChartConnector">
          <a:avLst/>
        </a:prstGeom>
        <a:solidFill xmlns:a="http://schemas.openxmlformats.org/drawingml/2006/main">
          <a:srgbClr val="00B050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fld id="{FF03839B-C608-499E-9774-CF7E9B176375}" type="TxLink">
            <a:rPr lang="en-US" sz="1100" b="0" i="0" u="none" strike="noStrike">
              <a:solidFill>
                <a:srgbClr val="000000"/>
              </a:solidFill>
              <a:latin typeface="Calibri"/>
              <a:cs typeface="Calibri"/>
            </a:rPr>
            <a:pPr/>
            <a:t>46</a:t>
          </a:fld>
          <a:endParaRPr lang="en-US" sz="1100"/>
        </a:p>
      </cdr:txBody>
    </cdr:sp>
  </cdr:relSizeAnchor>
  <cdr:relSizeAnchor xmlns:cdr="http://schemas.openxmlformats.org/drawingml/2006/chartDrawing">
    <cdr:from>
      <cdr:x>0.04375</cdr:x>
      <cdr:y>0.15972</cdr:y>
    </cdr:from>
    <cdr:to>
      <cdr:x>0.11667</cdr:x>
      <cdr:y>0.25694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200025" y="438150"/>
          <a:ext cx="333375" cy="2667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100"/>
            <a:t>%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3037840" cy="466434"/>
          </a:xfrm>
          <a:prstGeom prst="rect">
            <a:avLst/>
          </a:prstGeom>
        </p:spPr>
        <p:txBody>
          <a:bodyPr vert="horz" lIns="93146" tIns="46572" rIns="93146" bIns="4657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3"/>
            <a:ext cx="3037840" cy="466434"/>
          </a:xfrm>
          <a:prstGeom prst="rect">
            <a:avLst/>
          </a:prstGeom>
        </p:spPr>
        <p:txBody>
          <a:bodyPr vert="horz" lIns="93146" tIns="46572" rIns="93146" bIns="46572" rtlCol="0"/>
          <a:lstStyle>
            <a:lvl1pPr algn="r">
              <a:defRPr sz="1200"/>
            </a:lvl1pPr>
          </a:lstStyle>
          <a:p>
            <a:fld id="{737F543F-A43C-4DC0-91BE-D0B1E3F78AA9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8"/>
            <a:ext cx="3037840" cy="466433"/>
          </a:xfrm>
          <a:prstGeom prst="rect">
            <a:avLst/>
          </a:prstGeom>
        </p:spPr>
        <p:txBody>
          <a:bodyPr vert="horz" lIns="93146" tIns="46572" rIns="93146" bIns="4657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8"/>
            <a:ext cx="3037840" cy="466433"/>
          </a:xfrm>
          <a:prstGeom prst="rect">
            <a:avLst/>
          </a:prstGeom>
        </p:spPr>
        <p:txBody>
          <a:bodyPr vert="horz" lIns="93146" tIns="46572" rIns="93146" bIns="46572" rtlCol="0" anchor="b"/>
          <a:lstStyle>
            <a:lvl1pPr algn="r">
              <a:defRPr sz="1200"/>
            </a:lvl1pPr>
          </a:lstStyle>
          <a:p>
            <a:fld id="{42F90607-53F0-4ADE-94E0-78C1CFA06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667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1138" y="168275"/>
            <a:ext cx="6588125" cy="4941888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vert="horz" lIns="88251" tIns="44128" rIns="88251" bIns="44128" rtlCol="0" anchor="ctr"/>
          <a:lstStyle/>
          <a:p>
            <a:endParaRPr lang="en-US" dirty="0"/>
          </a:p>
        </p:txBody>
      </p:sp>
      <p:cxnSp>
        <p:nvCxnSpPr>
          <p:cNvPr id="8" name="Straight Connector 11"/>
          <p:cNvCxnSpPr>
            <a:cxnSpLocks noChangeShapeType="1"/>
          </p:cNvCxnSpPr>
          <p:nvPr/>
        </p:nvCxnSpPr>
        <p:spPr bwMode="auto">
          <a:xfrm>
            <a:off x="164447" y="5348982"/>
            <a:ext cx="6681517" cy="0"/>
          </a:xfrm>
          <a:prstGeom prst="line">
            <a:avLst/>
          </a:prstGeom>
          <a:noFill/>
          <a:ln w="9525" algn="ctr">
            <a:solidFill>
              <a:srgbClr val="A6C65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9" name="Group 49"/>
          <p:cNvGrpSpPr>
            <a:grpSpLocks/>
          </p:cNvGrpSpPr>
          <p:nvPr/>
        </p:nvGrpSpPr>
        <p:grpSpPr bwMode="auto">
          <a:xfrm>
            <a:off x="588381" y="5718924"/>
            <a:ext cx="5833641" cy="3011199"/>
            <a:chOff x="429" y="3257"/>
            <a:chExt cx="3745" cy="1830"/>
          </a:xfrm>
        </p:grpSpPr>
        <p:sp>
          <p:nvSpPr>
            <p:cNvPr id="10" name="Line 78"/>
            <p:cNvSpPr>
              <a:spLocks noChangeShapeType="1"/>
            </p:cNvSpPr>
            <p:nvPr/>
          </p:nvSpPr>
          <p:spPr bwMode="auto">
            <a:xfrm>
              <a:off x="429" y="3257"/>
              <a:ext cx="3745" cy="1"/>
            </a:xfrm>
            <a:prstGeom prst="line">
              <a:avLst/>
            </a:prstGeom>
            <a:noFill/>
            <a:ln w="9525" cap="rnd">
              <a:solidFill>
                <a:srgbClr val="96969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" name="Line 79"/>
            <p:cNvSpPr>
              <a:spLocks noChangeShapeType="1"/>
            </p:cNvSpPr>
            <p:nvPr/>
          </p:nvSpPr>
          <p:spPr bwMode="auto">
            <a:xfrm>
              <a:off x="429" y="3442"/>
              <a:ext cx="3745" cy="0"/>
            </a:xfrm>
            <a:prstGeom prst="line">
              <a:avLst/>
            </a:prstGeom>
            <a:noFill/>
            <a:ln w="9525" cap="rnd">
              <a:solidFill>
                <a:srgbClr val="96969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Line 80"/>
            <p:cNvSpPr>
              <a:spLocks noChangeShapeType="1"/>
            </p:cNvSpPr>
            <p:nvPr/>
          </p:nvSpPr>
          <p:spPr bwMode="auto">
            <a:xfrm>
              <a:off x="429" y="3624"/>
              <a:ext cx="3745" cy="2"/>
            </a:xfrm>
            <a:prstGeom prst="line">
              <a:avLst/>
            </a:prstGeom>
            <a:noFill/>
            <a:ln w="9525" cap="rnd">
              <a:solidFill>
                <a:srgbClr val="96969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" name="Line 81"/>
            <p:cNvSpPr>
              <a:spLocks noChangeShapeType="1"/>
            </p:cNvSpPr>
            <p:nvPr/>
          </p:nvSpPr>
          <p:spPr bwMode="auto">
            <a:xfrm>
              <a:off x="429" y="3807"/>
              <a:ext cx="3745" cy="1"/>
            </a:xfrm>
            <a:prstGeom prst="line">
              <a:avLst/>
            </a:prstGeom>
            <a:noFill/>
            <a:ln w="9525" cap="rnd">
              <a:solidFill>
                <a:srgbClr val="96969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" name="Line 82"/>
            <p:cNvSpPr>
              <a:spLocks noChangeShapeType="1"/>
            </p:cNvSpPr>
            <p:nvPr/>
          </p:nvSpPr>
          <p:spPr bwMode="auto">
            <a:xfrm>
              <a:off x="429" y="3991"/>
              <a:ext cx="3745" cy="1"/>
            </a:xfrm>
            <a:prstGeom prst="line">
              <a:avLst/>
            </a:prstGeom>
            <a:noFill/>
            <a:ln w="9525" cap="rnd">
              <a:solidFill>
                <a:srgbClr val="96969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" name="Line 83"/>
            <p:cNvSpPr>
              <a:spLocks noChangeShapeType="1"/>
            </p:cNvSpPr>
            <p:nvPr/>
          </p:nvSpPr>
          <p:spPr bwMode="auto">
            <a:xfrm>
              <a:off x="429" y="4173"/>
              <a:ext cx="3745" cy="1"/>
            </a:xfrm>
            <a:prstGeom prst="line">
              <a:avLst/>
            </a:prstGeom>
            <a:noFill/>
            <a:ln w="9525" cap="rnd">
              <a:solidFill>
                <a:srgbClr val="96969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Line 84"/>
            <p:cNvSpPr>
              <a:spLocks noChangeShapeType="1"/>
            </p:cNvSpPr>
            <p:nvPr/>
          </p:nvSpPr>
          <p:spPr bwMode="auto">
            <a:xfrm>
              <a:off x="429" y="4355"/>
              <a:ext cx="3745" cy="1"/>
            </a:xfrm>
            <a:prstGeom prst="line">
              <a:avLst/>
            </a:prstGeom>
            <a:noFill/>
            <a:ln w="9525" cap="rnd">
              <a:solidFill>
                <a:srgbClr val="96969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" name="Line 85"/>
            <p:cNvSpPr>
              <a:spLocks noChangeShapeType="1"/>
            </p:cNvSpPr>
            <p:nvPr/>
          </p:nvSpPr>
          <p:spPr bwMode="auto">
            <a:xfrm>
              <a:off x="429" y="4538"/>
              <a:ext cx="3745" cy="1"/>
            </a:xfrm>
            <a:prstGeom prst="line">
              <a:avLst/>
            </a:prstGeom>
            <a:noFill/>
            <a:ln w="9525" cap="rnd">
              <a:solidFill>
                <a:srgbClr val="96969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" name="Line 86"/>
            <p:cNvSpPr>
              <a:spLocks noChangeShapeType="1"/>
            </p:cNvSpPr>
            <p:nvPr/>
          </p:nvSpPr>
          <p:spPr bwMode="auto">
            <a:xfrm>
              <a:off x="429" y="4723"/>
              <a:ext cx="3745" cy="1"/>
            </a:xfrm>
            <a:prstGeom prst="line">
              <a:avLst/>
            </a:prstGeom>
            <a:noFill/>
            <a:ln w="9525" cap="rnd">
              <a:solidFill>
                <a:srgbClr val="96969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" name="Line 87"/>
            <p:cNvSpPr>
              <a:spLocks noChangeShapeType="1"/>
            </p:cNvSpPr>
            <p:nvPr/>
          </p:nvSpPr>
          <p:spPr bwMode="auto">
            <a:xfrm>
              <a:off x="429" y="4904"/>
              <a:ext cx="3745" cy="1"/>
            </a:xfrm>
            <a:prstGeom prst="line">
              <a:avLst/>
            </a:prstGeom>
            <a:noFill/>
            <a:ln w="9525" cap="rnd">
              <a:solidFill>
                <a:srgbClr val="96969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" name="Line 88"/>
            <p:cNvSpPr>
              <a:spLocks noChangeShapeType="1"/>
            </p:cNvSpPr>
            <p:nvPr/>
          </p:nvSpPr>
          <p:spPr bwMode="auto">
            <a:xfrm>
              <a:off x="429" y="5086"/>
              <a:ext cx="3745" cy="1"/>
            </a:xfrm>
            <a:prstGeom prst="line">
              <a:avLst/>
            </a:prstGeom>
            <a:noFill/>
            <a:ln w="9525" cap="rnd">
              <a:solidFill>
                <a:srgbClr val="96969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2" name="Notes Placeholder 1"/>
          <p:cNvSpPr>
            <a:spLocks noGrp="1"/>
          </p:cNvSpPr>
          <p:nvPr>
            <p:ph type="body" sz="quarter" idx="3"/>
          </p:nvPr>
        </p:nvSpPr>
        <p:spPr>
          <a:xfrm>
            <a:off x="164447" y="4734278"/>
            <a:ext cx="6681517" cy="411943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lIns="88251" tIns="44128" rIns="88251" bIns="44128" rtlCol="0"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4969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Roboto" panose="02000000000000000000" pitchFamily="2" charset="0"/>
        <a:ea typeface="Roboto" panose="02000000000000000000" pitchFamily="2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640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46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hyperlink" Target="https://twitter.com/edwps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linkedin.com/company/393114?trk=prof-0-ovw-curr_pos" TargetMode="External"/><Relationship Id="rId5" Type="http://schemas.openxmlformats.org/officeDocument/2006/relationships/image" Target="../media/image22.png"/><Relationship Id="rId4" Type="http://schemas.openxmlformats.org/officeDocument/2006/relationships/hyperlink" Target="https://www.facebook.com/EdwPS/" TargetMode="Externa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hyperlink" Target="https://twitter.com/edwps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linkedin.com/company/393114?trk=prof-0-ovw-curr_pos" TargetMode="External"/><Relationship Id="rId5" Type="http://schemas.openxmlformats.org/officeDocument/2006/relationships/image" Target="../media/image22.png"/><Relationship Id="rId4" Type="http://schemas.openxmlformats.org/officeDocument/2006/relationships/hyperlink" Target="https://www.facebook.com/EdwPS/" TargetMode="Externa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526" y="712246"/>
            <a:ext cx="9153525" cy="40192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363" y="5980816"/>
            <a:ext cx="1991725" cy="562082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9525" y="4718843"/>
            <a:ext cx="9153525" cy="113779"/>
            <a:chOff x="0" y="4718843"/>
            <a:chExt cx="9144000" cy="113779"/>
          </a:xfrm>
        </p:grpSpPr>
        <p:sp>
          <p:nvSpPr>
            <p:cNvPr id="11" name="Rectangle 10"/>
            <p:cNvSpPr/>
            <p:nvPr userDrawn="1"/>
          </p:nvSpPr>
          <p:spPr>
            <a:xfrm>
              <a:off x="0" y="4796046"/>
              <a:ext cx="9144000" cy="365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" y="4718843"/>
              <a:ext cx="9143999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Rectangle 12"/>
          <p:cNvSpPr/>
          <p:nvPr userDrawn="1"/>
        </p:nvSpPr>
        <p:spPr>
          <a:xfrm>
            <a:off x="-9525" y="2706345"/>
            <a:ext cx="9153524" cy="16659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1" y="2717058"/>
            <a:ext cx="9143998" cy="1121860"/>
          </a:xfrm>
          <a:noFill/>
          <a:ln>
            <a:noFill/>
          </a:ln>
        </p:spPr>
        <p:txBody>
          <a:bodyPr anchor="ctr" anchorCtr="0">
            <a:normAutofit/>
          </a:bodyPr>
          <a:lstStyle>
            <a:lvl1pPr algn="ctr">
              <a:defRPr sz="3200" b="0" baseline="0">
                <a:solidFill>
                  <a:schemeClr val="bg1"/>
                </a:solidFill>
                <a:latin typeface="Oswald" panose="02000503000000000000" pitchFamily="2" charset="0"/>
              </a:defRPr>
            </a:lvl1pPr>
          </a:lstStyle>
          <a:p>
            <a:r>
              <a:rPr lang="en-US" dirty="0"/>
              <a:t>Document Title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0" y="3880040"/>
            <a:ext cx="9143999" cy="43209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Lato" panose="020F0502020204030203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Subtitle, Date, or Customer</a:t>
            </a:r>
          </a:p>
        </p:txBody>
      </p:sp>
    </p:spTree>
    <p:extLst>
      <p:ext uri="{BB962C8B-B14F-4D97-AF65-F5344CB8AC3E}">
        <p14:creationId xmlns:p14="http://schemas.microsoft.com/office/powerpoint/2010/main" val="3973201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note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33375" y="685800"/>
            <a:ext cx="4164807" cy="688181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33375" y="1470025"/>
            <a:ext cx="4164807" cy="5235575"/>
          </a:xfr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685800"/>
            <a:ext cx="4191000" cy="688181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1470025"/>
            <a:ext cx="4191000" cy="5235575"/>
          </a:xfr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33375" y="0"/>
            <a:ext cx="8486775" cy="68262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4720281" y="6548438"/>
            <a:ext cx="4366569" cy="247650"/>
          </a:xfrm>
        </p:spPr>
        <p:txBody>
          <a:bodyPr>
            <a:noAutofit/>
          </a:bodyPr>
          <a:lstStyle>
            <a:lvl1pPr marL="0" indent="0" algn="r">
              <a:buNone/>
              <a:defRPr sz="700"/>
            </a:lvl1pPr>
            <a:lvl2pPr marL="228600" indent="0" algn="l">
              <a:buNone/>
              <a:defRPr sz="700"/>
            </a:lvl2pPr>
            <a:lvl3pPr marL="514350" indent="0" algn="l">
              <a:buNone/>
              <a:defRPr sz="700"/>
            </a:lvl3pPr>
            <a:lvl4pPr marL="914400" indent="0" algn="l">
              <a:buNone/>
              <a:defRPr sz="700"/>
            </a:lvl4pPr>
            <a:lvl5pPr marL="1200150" indent="0" algn="l">
              <a:buNone/>
              <a:defRPr sz="700"/>
            </a:lvl5pPr>
          </a:lstStyle>
          <a:p>
            <a:pPr lvl="0"/>
            <a:r>
              <a:rPr lang="en-US" dirty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4217625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62776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not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4720281" y="6548438"/>
            <a:ext cx="4366569" cy="247650"/>
          </a:xfrm>
        </p:spPr>
        <p:txBody>
          <a:bodyPr>
            <a:noAutofit/>
          </a:bodyPr>
          <a:lstStyle>
            <a:lvl1pPr marL="0" indent="0" algn="r">
              <a:buNone/>
              <a:defRPr sz="700"/>
            </a:lvl1pPr>
            <a:lvl2pPr marL="228600" indent="0" algn="l">
              <a:buNone/>
              <a:defRPr sz="700"/>
            </a:lvl2pPr>
            <a:lvl3pPr marL="514350" indent="0" algn="l">
              <a:buNone/>
              <a:defRPr sz="700"/>
            </a:lvl3pPr>
            <a:lvl4pPr marL="914400" indent="0" algn="l">
              <a:buNone/>
              <a:defRPr sz="700"/>
            </a:lvl4pPr>
            <a:lvl5pPr marL="1200150" indent="0" algn="l">
              <a:buNone/>
              <a:defRPr sz="700"/>
            </a:lvl5pPr>
          </a:lstStyle>
          <a:p>
            <a:pPr lvl="0"/>
            <a:r>
              <a:rPr lang="en-US" dirty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3038657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- EdwPS Gre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72573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- EdwP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1" y="1774031"/>
            <a:ext cx="2877636" cy="2528888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2695575" y="1774031"/>
            <a:ext cx="6448425" cy="2528888"/>
          </a:xfrm>
          <a:prstGeom prst="rect">
            <a:avLst/>
          </a:prstGeom>
          <a:solidFill>
            <a:srgbClr val="86A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2299" y="2371725"/>
            <a:ext cx="5514976" cy="1704975"/>
          </a:xfrm>
        </p:spPr>
        <p:txBody>
          <a:bodyPr anchor="t" anchorCtr="0">
            <a:normAutofit/>
          </a:bodyPr>
          <a:lstStyle>
            <a:lvl1pPr algn="l">
              <a:defRPr sz="3200" b="0" baseline="0">
                <a:solidFill>
                  <a:schemeClr val="bg1"/>
                </a:solidFill>
                <a:latin typeface="Oswald" panose="02000503000000000000" pitchFamily="2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337142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Title - EdwP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0031"/>
            <a:ext cx="3304032" cy="2532888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2695575" y="1774031"/>
            <a:ext cx="6448425" cy="25288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2299" y="2371725"/>
            <a:ext cx="5514976" cy="1704975"/>
          </a:xfrm>
        </p:spPr>
        <p:txBody>
          <a:bodyPr anchor="t" anchorCtr="0">
            <a:normAutofit/>
          </a:bodyPr>
          <a:lstStyle>
            <a:lvl1pPr algn="l">
              <a:defRPr sz="3200" b="0" baseline="0">
                <a:solidFill>
                  <a:schemeClr val="bg1"/>
                </a:solidFill>
                <a:latin typeface="Oswald" panose="02000503000000000000" pitchFamily="2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501538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Title - EdwP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4031"/>
            <a:ext cx="3730752" cy="2528888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2695575" y="1774031"/>
            <a:ext cx="6448425" cy="25288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2299" y="2371725"/>
            <a:ext cx="5514976" cy="1704975"/>
          </a:xfrm>
        </p:spPr>
        <p:txBody>
          <a:bodyPr anchor="t" anchorCtr="0">
            <a:normAutofit/>
          </a:bodyPr>
          <a:lstStyle>
            <a:lvl1pPr algn="l">
              <a:defRPr sz="3200" b="0" baseline="0">
                <a:solidFill>
                  <a:schemeClr val="bg1"/>
                </a:solidFill>
                <a:latin typeface="Oswald" panose="02000503000000000000" pitchFamily="2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693973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Title - EdwP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774030"/>
            <a:ext cx="2968331" cy="2528889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2695575" y="1774031"/>
            <a:ext cx="6448425" cy="2528888"/>
          </a:xfrm>
          <a:prstGeom prst="rect">
            <a:avLst/>
          </a:prstGeom>
          <a:solidFill>
            <a:srgbClr val="7EAE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2299" y="2371725"/>
            <a:ext cx="5514976" cy="1704975"/>
          </a:xfrm>
        </p:spPr>
        <p:txBody>
          <a:bodyPr anchor="t" anchorCtr="0">
            <a:normAutofit/>
          </a:bodyPr>
          <a:lstStyle>
            <a:lvl1pPr algn="l">
              <a:defRPr sz="3200" b="0" baseline="0">
                <a:solidFill>
                  <a:schemeClr val="bg1"/>
                </a:solidFill>
                <a:latin typeface="Oswald" panose="02000503000000000000" pitchFamily="2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735963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Title - EdwP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74031"/>
            <a:ext cx="2768600" cy="2528888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2695575" y="1774031"/>
            <a:ext cx="6448425" cy="2528888"/>
          </a:xfrm>
          <a:prstGeom prst="rect">
            <a:avLst/>
          </a:prstGeom>
          <a:solidFill>
            <a:srgbClr val="7EAE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2299" y="2371725"/>
            <a:ext cx="5514976" cy="1704975"/>
          </a:xfrm>
        </p:spPr>
        <p:txBody>
          <a:bodyPr anchor="t" anchorCtr="0">
            <a:normAutofit/>
          </a:bodyPr>
          <a:lstStyle>
            <a:lvl1pPr algn="l">
              <a:defRPr sz="3200" b="0" baseline="0">
                <a:solidFill>
                  <a:schemeClr val="bg1"/>
                </a:solidFill>
                <a:latin typeface="Oswald" panose="02000503000000000000" pitchFamily="2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27852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74031"/>
            <a:ext cx="2709333" cy="2528888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2695575" y="1774031"/>
            <a:ext cx="6448425" cy="25288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2299" y="2371725"/>
            <a:ext cx="5514976" cy="1704975"/>
          </a:xfrm>
        </p:spPr>
        <p:txBody>
          <a:bodyPr anchor="t" anchorCtr="0">
            <a:normAutofit/>
          </a:bodyPr>
          <a:lstStyle>
            <a:lvl1pPr algn="l">
              <a:defRPr sz="3200" b="0" baseline="0">
                <a:solidFill>
                  <a:schemeClr val="bg1"/>
                </a:solidFill>
                <a:latin typeface="Oswald" panose="02000503000000000000" pitchFamily="2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65391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33375" y="0"/>
            <a:ext cx="8486775" cy="682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 hasCustomPrompt="1"/>
          </p:nvPr>
        </p:nvSpPr>
        <p:spPr>
          <a:xfrm>
            <a:off x="333375" y="685800"/>
            <a:ext cx="8486775" cy="6172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110000"/>
              </a:lnSpc>
              <a:buSzPct val="120000"/>
              <a:buFont typeface="Arial" panose="020B0604020202020204" pitchFamily="34" charset="0"/>
              <a:buChar char="•"/>
              <a:defRPr sz="2200" baseline="0"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First Level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 descr="image00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796" y="4693167"/>
            <a:ext cx="1763354" cy="1821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65431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74032"/>
            <a:ext cx="2777067" cy="2528888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2695575" y="1774031"/>
            <a:ext cx="6448425" cy="25288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2299" y="2371725"/>
            <a:ext cx="5514976" cy="1704975"/>
          </a:xfrm>
        </p:spPr>
        <p:txBody>
          <a:bodyPr anchor="t" anchorCtr="0">
            <a:normAutofit/>
          </a:bodyPr>
          <a:lstStyle>
            <a:lvl1pPr algn="l">
              <a:defRPr sz="3200" b="0" baseline="0">
                <a:solidFill>
                  <a:schemeClr val="bg1"/>
                </a:solidFill>
                <a:latin typeface="Oswald" panose="02000503000000000000" pitchFamily="2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865021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74031"/>
            <a:ext cx="2794000" cy="252888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2695575" y="1774031"/>
            <a:ext cx="6448425" cy="2528888"/>
          </a:xfrm>
          <a:prstGeom prst="rect">
            <a:avLst/>
          </a:prstGeom>
          <a:solidFill>
            <a:srgbClr val="020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2299" y="2371725"/>
            <a:ext cx="5514976" cy="1704975"/>
          </a:xfrm>
        </p:spPr>
        <p:txBody>
          <a:bodyPr anchor="t" anchorCtr="0">
            <a:normAutofit/>
          </a:bodyPr>
          <a:lstStyle>
            <a:lvl1pPr algn="l">
              <a:defRPr sz="3200" b="0" baseline="0">
                <a:solidFill>
                  <a:schemeClr val="bg1"/>
                </a:solidFill>
                <a:latin typeface="Oswald" panose="02000503000000000000" pitchFamily="2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188009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- Light Gree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757547"/>
            <a:ext cx="2768601" cy="2545371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2695575" y="1774031"/>
            <a:ext cx="6448425" cy="2528888"/>
          </a:xfrm>
          <a:prstGeom prst="rect">
            <a:avLst/>
          </a:prstGeom>
          <a:solidFill>
            <a:srgbClr val="A6C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2299" y="2371725"/>
            <a:ext cx="5514976" cy="1704975"/>
          </a:xfrm>
        </p:spPr>
        <p:txBody>
          <a:bodyPr anchor="t" anchorCtr="0">
            <a:normAutofit/>
          </a:bodyPr>
          <a:lstStyle>
            <a:lvl1pPr algn="l">
              <a:defRPr sz="3200" b="0" baseline="0">
                <a:solidFill>
                  <a:schemeClr val="bg1"/>
                </a:solidFill>
                <a:latin typeface="Oswald" panose="02000503000000000000" pitchFamily="2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6706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- EdwP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4031"/>
            <a:ext cx="2907792" cy="2532888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2695575" y="1774031"/>
            <a:ext cx="6448425" cy="25288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2299" y="2371725"/>
            <a:ext cx="5514976" cy="1704975"/>
          </a:xfrm>
        </p:spPr>
        <p:txBody>
          <a:bodyPr anchor="t" anchorCtr="0">
            <a:normAutofit/>
          </a:bodyPr>
          <a:lstStyle>
            <a:lvl1pPr algn="l">
              <a:defRPr sz="3200" b="0" baseline="0">
                <a:solidFill>
                  <a:schemeClr val="bg1"/>
                </a:solidFill>
                <a:latin typeface="Oswald" panose="02000503000000000000" pitchFamily="2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84604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Title - EdwP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4031"/>
            <a:ext cx="2907792" cy="2532888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2695575" y="1774031"/>
            <a:ext cx="6448425" cy="25288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2299" y="2371725"/>
            <a:ext cx="5514976" cy="1704975"/>
          </a:xfrm>
        </p:spPr>
        <p:txBody>
          <a:bodyPr anchor="t" anchorCtr="0">
            <a:normAutofit/>
          </a:bodyPr>
          <a:lstStyle>
            <a:lvl1pPr algn="l">
              <a:defRPr sz="3200" b="0" baseline="0">
                <a:solidFill>
                  <a:schemeClr val="bg1"/>
                </a:solidFill>
                <a:latin typeface="Oswald" panose="02000503000000000000" pitchFamily="2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610877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- EdwP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4031"/>
            <a:ext cx="2880360" cy="253288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2695575" y="1774031"/>
            <a:ext cx="6448425" cy="25288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2299" y="2371725"/>
            <a:ext cx="5514976" cy="1704975"/>
          </a:xfrm>
          <a:solidFill>
            <a:srgbClr val="7C878E"/>
          </a:solidFill>
        </p:spPr>
        <p:txBody>
          <a:bodyPr anchor="t" anchorCtr="0">
            <a:normAutofit/>
          </a:bodyPr>
          <a:lstStyle>
            <a:lvl1pPr algn="l">
              <a:defRPr sz="3200" b="0" baseline="0">
                <a:solidFill>
                  <a:schemeClr val="bg1"/>
                </a:solidFill>
                <a:latin typeface="Oswald" panose="02000503000000000000" pitchFamily="2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639107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Title - EdwP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4031"/>
            <a:ext cx="2883408" cy="253288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2695575" y="1774031"/>
            <a:ext cx="6448425" cy="25288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162299" y="2371725"/>
            <a:ext cx="5514976" cy="1704975"/>
          </a:xfrm>
        </p:spPr>
        <p:txBody>
          <a:bodyPr anchor="t" anchorCtr="0">
            <a:normAutofit/>
          </a:bodyPr>
          <a:lstStyle>
            <a:lvl1pPr algn="l">
              <a:defRPr sz="3200" b="0" baseline="0">
                <a:solidFill>
                  <a:schemeClr val="bg1"/>
                </a:solidFill>
                <a:latin typeface="Oswald" panose="02000503000000000000" pitchFamily="2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395058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Title - EdwP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4031"/>
            <a:ext cx="2880360" cy="253088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2695575" y="1774031"/>
            <a:ext cx="6448425" cy="25288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2299" y="2371725"/>
            <a:ext cx="5514976" cy="1704975"/>
          </a:xfrm>
        </p:spPr>
        <p:txBody>
          <a:bodyPr anchor="t" anchorCtr="0">
            <a:normAutofit/>
          </a:bodyPr>
          <a:lstStyle>
            <a:lvl1pPr algn="l">
              <a:defRPr sz="3200" b="0" baseline="0">
                <a:solidFill>
                  <a:schemeClr val="bg1"/>
                </a:solidFill>
                <a:latin typeface="Oswald" panose="02000503000000000000" pitchFamily="2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687595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2031"/>
            <a:ext cx="2880360" cy="2532888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2695575" y="1774031"/>
            <a:ext cx="6448425" cy="25288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2299" y="2371725"/>
            <a:ext cx="5514976" cy="1704975"/>
          </a:xfrm>
        </p:spPr>
        <p:txBody>
          <a:bodyPr anchor="t" anchorCtr="0">
            <a:normAutofit/>
          </a:bodyPr>
          <a:lstStyle>
            <a:lvl1pPr algn="l">
              <a:defRPr sz="3200" b="0" baseline="0">
                <a:solidFill>
                  <a:schemeClr val="bg1"/>
                </a:solidFill>
                <a:latin typeface="Oswald" panose="02000503000000000000" pitchFamily="2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123123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4031"/>
            <a:ext cx="2889504" cy="253088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2695575" y="1774031"/>
            <a:ext cx="6448425" cy="2528888"/>
          </a:xfrm>
          <a:prstGeom prst="rect">
            <a:avLst/>
          </a:prstGeom>
          <a:solidFill>
            <a:srgbClr val="A6C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2299" y="2371725"/>
            <a:ext cx="5514976" cy="1704975"/>
          </a:xfrm>
        </p:spPr>
        <p:txBody>
          <a:bodyPr anchor="t" anchorCtr="0">
            <a:normAutofit/>
          </a:bodyPr>
          <a:lstStyle>
            <a:lvl1pPr algn="l">
              <a:defRPr sz="3200" b="0" baseline="0">
                <a:solidFill>
                  <a:schemeClr val="bg1"/>
                </a:solidFill>
                <a:latin typeface="Oswald" panose="02000503000000000000" pitchFamily="2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36447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33375" y="0"/>
            <a:ext cx="8486775" cy="682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 hasCustomPrompt="1"/>
          </p:nvPr>
        </p:nvSpPr>
        <p:spPr>
          <a:xfrm>
            <a:off x="333375" y="685800"/>
            <a:ext cx="8486775" cy="6172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110000"/>
              </a:lnSpc>
              <a:buSzPct val="120000"/>
              <a:buFont typeface="Arial" panose="020B0604020202020204" pitchFamily="34" charset="0"/>
              <a:buChar char="•"/>
              <a:defRPr sz="2200" baseline="0"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First Level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60974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 preferRelativeResize="0"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4031"/>
            <a:ext cx="2865616" cy="2528888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2695575" y="1774031"/>
            <a:ext cx="6448425" cy="25288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2299" y="2371725"/>
            <a:ext cx="5514976" cy="1704975"/>
          </a:xfrm>
        </p:spPr>
        <p:txBody>
          <a:bodyPr anchor="t" anchorCtr="0">
            <a:normAutofit/>
          </a:bodyPr>
          <a:lstStyle>
            <a:lvl1pPr algn="l">
              <a:defRPr sz="3200" b="0" baseline="0">
                <a:solidFill>
                  <a:schemeClr val="bg1"/>
                </a:solidFill>
                <a:latin typeface="Oswald" panose="02000503000000000000" pitchFamily="2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264853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4735777"/>
            <a:ext cx="9144000" cy="2122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-4763" y="1381125"/>
            <a:ext cx="7838578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" y="2396424"/>
            <a:ext cx="9143998" cy="867118"/>
          </a:xfrm>
          <a:noFill/>
          <a:ln>
            <a:noFill/>
          </a:ln>
        </p:spPr>
        <p:txBody>
          <a:bodyPr anchor="ctr" anchorCtr="0">
            <a:normAutofit/>
          </a:bodyPr>
          <a:lstStyle>
            <a:lvl1pPr algn="ctr">
              <a:defRPr sz="2800" b="0" baseline="0">
                <a:solidFill>
                  <a:schemeClr val="accent1"/>
                </a:solidFill>
                <a:latin typeface="Oswald" panose="02000503000000000000" pitchFamily="2" charset="0"/>
              </a:defRPr>
            </a:lvl1pPr>
          </a:lstStyle>
          <a:p>
            <a:r>
              <a:rPr lang="en-US" dirty="0"/>
              <a:t>Presenter Name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113365" y="3316155"/>
            <a:ext cx="4917270" cy="742761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aseline="0">
                <a:solidFill>
                  <a:schemeClr val="accent1"/>
                </a:solidFill>
                <a:latin typeface="Lato" panose="020F0502020204030203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Name@EdwPS.com</a:t>
            </a:r>
            <a:br>
              <a:rPr lang="en-US" dirty="0"/>
            </a:br>
            <a:r>
              <a:rPr lang="en-US" dirty="0"/>
              <a:t>443.561.XXXX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2906973" y="5927725"/>
            <a:ext cx="6237027" cy="930275"/>
            <a:chOff x="2906973" y="5927725"/>
            <a:chExt cx="6237027" cy="930275"/>
          </a:xfrm>
        </p:grpSpPr>
        <p:sp>
          <p:nvSpPr>
            <p:cNvPr id="14" name="Rectangle 13"/>
            <p:cNvSpPr/>
            <p:nvPr userDrawn="1"/>
          </p:nvSpPr>
          <p:spPr>
            <a:xfrm>
              <a:off x="2906973" y="5962650"/>
              <a:ext cx="6237027" cy="8953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3154623" y="6099561"/>
              <a:ext cx="3985147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16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panose="020F0502020204030203" pitchFamily="34" charset="0"/>
                </a:rPr>
                <a:t>6085 Marshalee</a:t>
              </a:r>
              <a:r>
                <a:rPr lang="en-US" sz="1200" baseline="0" dirty="0">
                  <a:solidFill>
                    <a:schemeClr val="bg1"/>
                  </a:solidFill>
                  <a:latin typeface="Lato" panose="020F0502020204030203" pitchFamily="34" charset="0"/>
                </a:rPr>
                <a:t> Drive, Suite 140, Elkridge, MD 21075</a:t>
              </a:r>
              <a:br>
                <a:rPr lang="en-US" sz="1200" baseline="0" dirty="0">
                  <a:solidFill>
                    <a:schemeClr val="bg1"/>
                  </a:solidFill>
                  <a:latin typeface="Lato" panose="020F0502020204030203" pitchFamily="34" charset="0"/>
                </a:rPr>
              </a:br>
              <a:r>
                <a:rPr lang="en-US" sz="1200" baseline="0" dirty="0">
                  <a:solidFill>
                    <a:schemeClr val="bg1"/>
                  </a:solidFill>
                  <a:latin typeface="Lato" panose="020F0502020204030203" pitchFamily="34" charset="0"/>
                </a:rPr>
                <a:t>800.556.2506  |  </a:t>
              </a:r>
              <a:r>
                <a:rPr lang="en-US" sz="1200" b="1" baseline="0" dirty="0">
                  <a:solidFill>
                    <a:schemeClr val="bg1"/>
                  </a:solidFill>
                  <a:latin typeface="Lato" panose="020F0502020204030203" pitchFamily="34" charset="0"/>
                </a:rPr>
                <a:t>www.EdwPS.com</a:t>
              </a:r>
              <a:endParaRPr lang="en-US" sz="1200" b="1" dirty="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2906973" y="5927725"/>
              <a:ext cx="6237027" cy="4572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/>
            <p:cNvSpPr txBox="1"/>
            <p:nvPr userDrawn="1"/>
          </p:nvSpPr>
          <p:spPr>
            <a:xfrm>
              <a:off x="5753100" y="6630533"/>
              <a:ext cx="33909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i="1" dirty="0">
                  <a:solidFill>
                    <a:schemeClr val="bg1"/>
                  </a:solidFill>
                  <a:latin typeface="Lato" panose="020F0502020204030203" pitchFamily="34" charset="0"/>
                </a:rPr>
                <a:t>This presentation is proprietary</a:t>
              </a:r>
              <a:r>
                <a:rPr lang="en-US" sz="800" i="1" baseline="0" dirty="0">
                  <a:solidFill>
                    <a:schemeClr val="bg1"/>
                  </a:solidFill>
                  <a:latin typeface="Lato" panose="020F0502020204030203" pitchFamily="34" charset="0"/>
                </a:rPr>
                <a:t> to Edwards Performance Solutions</a:t>
              </a:r>
              <a:endParaRPr lang="en-US" sz="800" i="1" dirty="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0" y="0"/>
            <a:ext cx="7833815" cy="1381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477668" y="344182"/>
            <a:ext cx="2019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Oswald" panose="02000503000000000000" pitchFamily="2" charset="0"/>
              </a:rPr>
              <a:t>Let’s Talk.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2603596" y="471461"/>
            <a:ext cx="484495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Lato" panose="020F0502020204030203" pitchFamily="34" charset="0"/>
              </a:rPr>
              <a:t>To learn</a:t>
            </a:r>
            <a:r>
              <a:rPr lang="en-US" sz="1600" i="1" baseline="0" dirty="0">
                <a:latin typeface="Lato" panose="020F0502020204030203" pitchFamily="34" charset="0"/>
              </a:rPr>
              <a:t> about how we can help your organization,</a:t>
            </a:r>
            <a:br>
              <a:rPr lang="en-US" sz="1600" i="1" baseline="0" dirty="0">
                <a:latin typeface="Lato" panose="020F0502020204030203" pitchFamily="34" charset="0"/>
              </a:rPr>
            </a:br>
            <a:r>
              <a:rPr lang="en-US" sz="1600" i="1" baseline="0" dirty="0">
                <a:latin typeface="Lato" panose="020F0502020204030203" pitchFamily="34" charset="0"/>
              </a:rPr>
              <a:t>please contact us</a:t>
            </a:r>
            <a:r>
              <a:rPr lang="en-US" sz="1800" i="1" baseline="0" dirty="0">
                <a:latin typeface="Lato" panose="020F0502020204030203" pitchFamily="34" charset="0"/>
              </a:rPr>
              <a:t>. </a:t>
            </a:r>
            <a:endParaRPr lang="en-US" sz="1800" i="1" dirty="0">
              <a:latin typeface="Lato" panose="020F0502020204030203" pitchFamily="34" charset="0"/>
            </a:endParaRPr>
          </a:p>
        </p:txBody>
      </p:sp>
      <p:pic>
        <p:nvPicPr>
          <p:cNvPr id="21" name="Picture 20">
            <a:hlinkClick r:id="rId2"/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0346" y="6238421"/>
            <a:ext cx="259898" cy="259898"/>
          </a:xfrm>
          <a:prstGeom prst="rect">
            <a:avLst/>
          </a:prstGeom>
        </p:spPr>
      </p:pic>
      <p:pic>
        <p:nvPicPr>
          <p:cNvPr id="22" name="Picture 21">
            <a:hlinkClick r:id="rId4"/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2992" y="6238421"/>
            <a:ext cx="259898" cy="259898"/>
          </a:xfrm>
          <a:prstGeom prst="rect">
            <a:avLst/>
          </a:prstGeom>
        </p:spPr>
      </p:pic>
      <p:pic>
        <p:nvPicPr>
          <p:cNvPr id="23" name="Picture 22">
            <a:hlinkClick r:id="rId6"/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2776" y="6234566"/>
            <a:ext cx="259898" cy="25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8210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act Information - In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4735777"/>
            <a:ext cx="9144000" cy="2122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-4763" y="1381125"/>
            <a:ext cx="7838578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" y="2396424"/>
            <a:ext cx="9143998" cy="867118"/>
          </a:xfrm>
          <a:noFill/>
          <a:ln>
            <a:noFill/>
          </a:ln>
        </p:spPr>
        <p:txBody>
          <a:bodyPr anchor="ctr" anchorCtr="0">
            <a:normAutofit/>
          </a:bodyPr>
          <a:lstStyle>
            <a:lvl1pPr algn="ctr">
              <a:defRPr sz="2800" b="0" baseline="0">
                <a:solidFill>
                  <a:schemeClr val="accent1"/>
                </a:solidFill>
                <a:latin typeface="Oswald" panose="02000503000000000000" pitchFamily="2" charset="0"/>
              </a:defRPr>
            </a:lvl1pPr>
          </a:lstStyle>
          <a:p>
            <a:r>
              <a:rPr lang="en-US" dirty="0"/>
              <a:t>Presenter Name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113365" y="3316155"/>
            <a:ext cx="4917270" cy="742761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aseline="0">
                <a:solidFill>
                  <a:schemeClr val="accent1"/>
                </a:solidFill>
                <a:latin typeface="Lato" panose="020F0502020204030203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Name@EdwPS.com</a:t>
            </a:r>
            <a:br>
              <a:rPr lang="en-US" dirty="0"/>
            </a:br>
            <a:r>
              <a:rPr lang="en-US" dirty="0"/>
              <a:t>443.561.XXXX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2906973" y="5927725"/>
            <a:ext cx="6237027" cy="930275"/>
            <a:chOff x="2906973" y="5927725"/>
            <a:chExt cx="6237027" cy="930275"/>
          </a:xfrm>
        </p:grpSpPr>
        <p:sp>
          <p:nvSpPr>
            <p:cNvPr id="14" name="Rectangle 13"/>
            <p:cNvSpPr/>
            <p:nvPr userDrawn="1"/>
          </p:nvSpPr>
          <p:spPr>
            <a:xfrm>
              <a:off x="2906973" y="5962650"/>
              <a:ext cx="6237027" cy="8953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3154623" y="6099561"/>
              <a:ext cx="3985147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16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" panose="020F0502020204030203" pitchFamily="34" charset="0"/>
                </a:rPr>
                <a:t>6085 Marshalee</a:t>
              </a:r>
              <a:r>
                <a:rPr lang="en-US" sz="1200" baseline="0" dirty="0">
                  <a:solidFill>
                    <a:schemeClr val="bg1"/>
                  </a:solidFill>
                  <a:latin typeface="Lato" panose="020F0502020204030203" pitchFamily="34" charset="0"/>
                </a:rPr>
                <a:t> Drive, Suite 140, Elkridge, MD 21075</a:t>
              </a:r>
              <a:br>
                <a:rPr lang="en-US" sz="1200" baseline="0" dirty="0">
                  <a:solidFill>
                    <a:schemeClr val="bg1"/>
                  </a:solidFill>
                  <a:latin typeface="Lato" panose="020F0502020204030203" pitchFamily="34" charset="0"/>
                </a:rPr>
              </a:br>
              <a:r>
                <a:rPr lang="en-US" sz="1200" baseline="0" dirty="0">
                  <a:solidFill>
                    <a:schemeClr val="bg1"/>
                  </a:solidFill>
                  <a:latin typeface="Lato" panose="020F0502020204030203" pitchFamily="34" charset="0"/>
                </a:rPr>
                <a:t>800.556.2506  |  </a:t>
              </a:r>
              <a:r>
                <a:rPr lang="en-US" sz="1200" b="1" baseline="0" dirty="0">
                  <a:solidFill>
                    <a:schemeClr val="bg1"/>
                  </a:solidFill>
                  <a:latin typeface="Lato" panose="020F0502020204030203" pitchFamily="34" charset="0"/>
                </a:rPr>
                <a:t>www.EdwPS.com</a:t>
              </a:r>
              <a:endParaRPr lang="en-US" sz="1200" b="1" dirty="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2906973" y="5927725"/>
              <a:ext cx="6237027" cy="4572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/>
            <p:cNvSpPr txBox="1"/>
            <p:nvPr userDrawn="1"/>
          </p:nvSpPr>
          <p:spPr>
            <a:xfrm>
              <a:off x="5753100" y="6630533"/>
              <a:ext cx="33909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i="1" dirty="0">
                  <a:solidFill>
                    <a:schemeClr val="bg1"/>
                  </a:solidFill>
                  <a:latin typeface="Lato" panose="020F0502020204030203" pitchFamily="34" charset="0"/>
                </a:rPr>
                <a:t>This presentation is proprietary</a:t>
              </a:r>
              <a:r>
                <a:rPr lang="en-US" sz="800" i="1" baseline="0" dirty="0">
                  <a:solidFill>
                    <a:schemeClr val="bg1"/>
                  </a:solidFill>
                  <a:latin typeface="Lato" panose="020F0502020204030203" pitchFamily="34" charset="0"/>
                </a:rPr>
                <a:t> to Edwards Performance Solutions</a:t>
              </a:r>
              <a:endParaRPr lang="en-US" sz="800" i="1" dirty="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</p:grpSp>
      <p:grpSp>
        <p:nvGrpSpPr>
          <p:cNvPr id="5" name="Group 4"/>
          <p:cNvGrpSpPr/>
          <p:nvPr userDrawn="1"/>
        </p:nvGrpSpPr>
        <p:grpSpPr>
          <a:xfrm>
            <a:off x="0" y="0"/>
            <a:ext cx="7833815" cy="1381125"/>
            <a:chOff x="0" y="0"/>
            <a:chExt cx="7833815" cy="1381125"/>
          </a:xfrm>
        </p:grpSpPr>
        <p:sp>
          <p:nvSpPr>
            <p:cNvPr id="18" name="Rectangle 17"/>
            <p:cNvSpPr/>
            <p:nvPr userDrawn="1"/>
          </p:nvSpPr>
          <p:spPr>
            <a:xfrm>
              <a:off x="0" y="0"/>
              <a:ext cx="7833815" cy="1381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477668" y="344182"/>
              <a:ext cx="20198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Oswald" panose="02000503000000000000" pitchFamily="2" charset="0"/>
                </a:rPr>
                <a:t>Questions?</a:t>
              </a:r>
            </a:p>
          </p:txBody>
        </p:sp>
        <p:sp>
          <p:nvSpPr>
            <p:cNvPr id="20" name="TextBox 19"/>
            <p:cNvSpPr txBox="1"/>
            <p:nvPr userDrawn="1"/>
          </p:nvSpPr>
          <p:spPr>
            <a:xfrm>
              <a:off x="2603596" y="471461"/>
              <a:ext cx="4844954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Lato" panose="020F0502020204030203" pitchFamily="34" charset="0"/>
                </a:rPr>
                <a:t>To learn</a:t>
              </a:r>
              <a:r>
                <a:rPr lang="en-US" sz="1600" i="1" baseline="0" dirty="0">
                  <a:latin typeface="Lato" panose="020F0502020204030203" pitchFamily="34" charset="0"/>
                </a:rPr>
                <a:t> more about the topic of this presentation,</a:t>
              </a:r>
              <a:br>
                <a:rPr lang="en-US" sz="1600" i="1" baseline="0" dirty="0">
                  <a:latin typeface="Lato" panose="020F0502020204030203" pitchFamily="34" charset="0"/>
                </a:rPr>
              </a:br>
              <a:r>
                <a:rPr lang="en-US" sz="1600" i="1" baseline="0" dirty="0">
                  <a:latin typeface="Lato" panose="020F0502020204030203" pitchFamily="34" charset="0"/>
                </a:rPr>
                <a:t>please contact…</a:t>
              </a:r>
              <a:r>
                <a:rPr lang="en-US" sz="1800" i="1" baseline="0" dirty="0">
                  <a:latin typeface="Lato" panose="020F0502020204030203" pitchFamily="34" charset="0"/>
                </a:rPr>
                <a:t> </a:t>
              </a:r>
              <a:endParaRPr lang="en-US" sz="1800" i="1" dirty="0">
                <a:latin typeface="Lato" panose="020F0502020204030203" pitchFamily="34" charset="0"/>
              </a:endParaRPr>
            </a:p>
          </p:txBody>
        </p:sp>
      </p:grpSp>
      <p:pic>
        <p:nvPicPr>
          <p:cNvPr id="21" name="Picture 20">
            <a:hlinkClick r:id="rId2"/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0346" y="6238421"/>
            <a:ext cx="259898" cy="259898"/>
          </a:xfrm>
          <a:prstGeom prst="rect">
            <a:avLst/>
          </a:prstGeom>
        </p:spPr>
      </p:pic>
      <p:pic>
        <p:nvPicPr>
          <p:cNvPr id="22" name="Picture 21">
            <a:hlinkClick r:id="rId4"/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2992" y="6238421"/>
            <a:ext cx="259898" cy="259898"/>
          </a:xfrm>
          <a:prstGeom prst="rect">
            <a:avLst/>
          </a:prstGeom>
        </p:spPr>
      </p:pic>
      <p:pic>
        <p:nvPicPr>
          <p:cNvPr id="23" name="Picture 22">
            <a:hlinkClick r:id="rId6"/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2776" y="6234566"/>
            <a:ext cx="259898" cy="25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858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9902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not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33375" y="0"/>
            <a:ext cx="8486775" cy="682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 hasCustomPrompt="1"/>
          </p:nvPr>
        </p:nvSpPr>
        <p:spPr>
          <a:xfrm>
            <a:off x="333375" y="685800"/>
            <a:ext cx="8486775" cy="6172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110000"/>
              </a:lnSpc>
              <a:buSzPct val="120000"/>
              <a:buFont typeface="Arial" panose="020B0604020202020204" pitchFamily="34" charset="0"/>
              <a:buChar char="•"/>
              <a:defRPr sz="2200" baseline="0"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First Level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4720281" y="6548438"/>
            <a:ext cx="4366569" cy="247650"/>
          </a:xfrm>
        </p:spPr>
        <p:txBody>
          <a:bodyPr>
            <a:noAutofit/>
          </a:bodyPr>
          <a:lstStyle>
            <a:lvl1pPr marL="0" indent="0" algn="r">
              <a:buNone/>
              <a:defRPr sz="700"/>
            </a:lvl1pPr>
            <a:lvl2pPr marL="228600" indent="0" algn="l">
              <a:buNone/>
              <a:defRPr sz="700"/>
            </a:lvl2pPr>
            <a:lvl3pPr marL="514350" indent="0" algn="l">
              <a:buNone/>
              <a:defRPr sz="700"/>
            </a:lvl3pPr>
            <a:lvl4pPr marL="914400" indent="0" algn="l">
              <a:buNone/>
              <a:defRPr sz="700"/>
            </a:lvl4pPr>
            <a:lvl5pPr marL="1200150" indent="0" algn="l">
              <a:buNone/>
              <a:defRPr sz="700"/>
            </a:lvl5pPr>
          </a:lstStyle>
          <a:p>
            <a:pPr lvl="0"/>
            <a:r>
              <a:rPr lang="en-US" dirty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2030720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33375" y="0"/>
            <a:ext cx="8486775" cy="682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defRPr/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942905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not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33375" y="0"/>
            <a:ext cx="8486775" cy="682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4720281" y="6548438"/>
            <a:ext cx="4366569" cy="247650"/>
          </a:xfrm>
        </p:spPr>
        <p:txBody>
          <a:bodyPr>
            <a:noAutofit/>
          </a:bodyPr>
          <a:lstStyle>
            <a:lvl1pPr marL="0" indent="0" algn="r">
              <a:buNone/>
              <a:defRPr sz="700"/>
            </a:lvl1pPr>
            <a:lvl2pPr marL="228600" indent="0" algn="l">
              <a:buNone/>
              <a:defRPr sz="700"/>
            </a:lvl2pPr>
            <a:lvl3pPr marL="514350" indent="0" algn="l">
              <a:buNone/>
              <a:defRPr sz="700"/>
            </a:lvl3pPr>
            <a:lvl4pPr marL="914400" indent="0" algn="l">
              <a:buNone/>
              <a:defRPr sz="700"/>
            </a:lvl4pPr>
            <a:lvl5pPr marL="1200150" indent="0" algn="l">
              <a:buNone/>
              <a:defRPr sz="700"/>
            </a:lvl5pPr>
          </a:lstStyle>
          <a:p>
            <a:pPr lvl="0"/>
            <a:r>
              <a:rPr lang="en-US" dirty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3380602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indent="0">
              <a:defRPr b="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33375" y="685800"/>
            <a:ext cx="4181475" cy="6061364"/>
          </a:xfr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685800"/>
            <a:ext cx="4191000" cy="6061364"/>
          </a:xfr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3816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note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indent="0">
              <a:defRPr b="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33375" y="685800"/>
            <a:ext cx="4181475" cy="6061364"/>
          </a:xfr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685800"/>
            <a:ext cx="4191000" cy="6061364"/>
          </a:xfr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4720281" y="6548438"/>
            <a:ext cx="4366569" cy="247650"/>
          </a:xfrm>
        </p:spPr>
        <p:txBody>
          <a:bodyPr>
            <a:noAutofit/>
          </a:bodyPr>
          <a:lstStyle>
            <a:lvl1pPr marL="0" indent="0" algn="r">
              <a:buNone/>
              <a:defRPr sz="700"/>
            </a:lvl1pPr>
            <a:lvl2pPr marL="228600" indent="0" algn="l">
              <a:buNone/>
              <a:defRPr sz="700"/>
            </a:lvl2pPr>
            <a:lvl3pPr marL="514350" indent="0" algn="l">
              <a:buNone/>
              <a:defRPr sz="700"/>
            </a:lvl3pPr>
            <a:lvl4pPr marL="914400" indent="0" algn="l">
              <a:buNone/>
              <a:defRPr sz="700"/>
            </a:lvl4pPr>
            <a:lvl5pPr marL="1200150" indent="0" algn="l">
              <a:buNone/>
              <a:defRPr sz="700"/>
            </a:lvl5pPr>
          </a:lstStyle>
          <a:p>
            <a:pPr lvl="0"/>
            <a:r>
              <a:rPr lang="en-US" dirty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3374417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33375" y="685800"/>
            <a:ext cx="4164807" cy="688181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33375" y="1470025"/>
            <a:ext cx="4164807" cy="5235575"/>
          </a:xfr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685800"/>
            <a:ext cx="4191000" cy="688181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1470025"/>
            <a:ext cx="4191000" cy="5235575"/>
          </a:xfr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33375" y="0"/>
            <a:ext cx="8486775" cy="68262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505972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jpe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3375" y="0"/>
            <a:ext cx="8486776" cy="682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Slide Title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5" y="685800"/>
            <a:ext cx="8486775" cy="6172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First Level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6400800"/>
            <a:ext cx="9144000" cy="4572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softEdge rad="0"/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64" charset="-128"/>
            </a:endParaRPr>
          </a:p>
        </p:txBody>
      </p:sp>
      <p:pic>
        <p:nvPicPr>
          <p:cNvPr id="6" name="Picture 15" descr="mpug_logo_for_pp_reversed"/>
          <p:cNvPicPr>
            <a:picLocks noChangeAspect="1" noChangeArrowheads="1"/>
          </p:cNvPicPr>
          <p:nvPr userDrawn="1"/>
        </p:nvPicPr>
        <p:blipFill>
          <a:blip r:embed="rId35" cstate="print"/>
          <a:srcRect/>
          <a:stretch>
            <a:fillRect/>
          </a:stretch>
        </p:blipFill>
        <p:spPr bwMode="auto">
          <a:xfrm>
            <a:off x="92299" y="6495783"/>
            <a:ext cx="1676400" cy="32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 userDrawn="1"/>
        </p:nvSpPr>
        <p:spPr>
          <a:xfrm>
            <a:off x="8000738" y="6481346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mpug.</a:t>
            </a:r>
            <a:r>
              <a:rPr lang="en-US" sz="1600" b="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</a:t>
            </a:r>
            <a:endParaRPr lang="en-US" sz="16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075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99" r:id="rId3"/>
    <p:sldLayoutId id="2147483693" r:id="rId4"/>
    <p:sldLayoutId id="2147483692" r:id="rId5"/>
    <p:sldLayoutId id="2147483694" r:id="rId6"/>
    <p:sldLayoutId id="2147483664" r:id="rId7"/>
    <p:sldLayoutId id="2147483697" r:id="rId8"/>
    <p:sldLayoutId id="2147483665" r:id="rId9"/>
    <p:sldLayoutId id="2147483698" r:id="rId10"/>
    <p:sldLayoutId id="2147483695" r:id="rId11"/>
    <p:sldLayoutId id="2147483696" r:id="rId12"/>
    <p:sldLayoutId id="2147483667" r:id="rId13"/>
    <p:sldLayoutId id="2147483669" r:id="rId14"/>
    <p:sldLayoutId id="2147483687" r:id="rId15"/>
    <p:sldLayoutId id="2147483688" r:id="rId16"/>
    <p:sldLayoutId id="2147483686" r:id="rId17"/>
    <p:sldLayoutId id="2147483690" r:id="rId18"/>
    <p:sldLayoutId id="2147483668" r:id="rId19"/>
    <p:sldLayoutId id="2147483663" r:id="rId20"/>
    <p:sldLayoutId id="2147483670" r:id="rId21"/>
    <p:sldLayoutId id="2147483673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71" r:id="rId31"/>
    <p:sldLayoutId id="2147483674" r:id="rId32"/>
    <p:sldLayoutId id="2147483700" r:id="rId33"/>
  </p:sldLayoutIdLst>
  <p:hf hdr="0" ftr="0" dt="0"/>
  <p:txStyles>
    <p:titleStyle>
      <a:lvl1pPr marL="0" indent="0" algn="ctr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accent1"/>
          </a:solidFill>
          <a:latin typeface="Oswald" panose="02000503000000000000" pitchFamily="2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2"/>
        </a:buClr>
        <a:buSzPct val="120000"/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Lato" panose="020F0502020204030203" pitchFamily="34" charset="0"/>
          <a:ea typeface="+mn-ea"/>
          <a:cs typeface="Arial" panose="020B0604020202020204" pitchFamily="34" charset="0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Font typeface="Lato" panose="020F0502020204030203" pitchFamily="34" charset="0"/>
        <a:buChar char="–"/>
        <a:defRPr sz="2000" kern="1200">
          <a:solidFill>
            <a:schemeClr val="tx1"/>
          </a:solidFill>
          <a:latin typeface="Lato" panose="020F0502020204030203" pitchFamily="34" charset="0"/>
          <a:ea typeface="+mn-ea"/>
          <a:cs typeface="Times New Roman" panose="02020603050405020304" pitchFamily="18" charset="0"/>
        </a:defRPr>
      </a:lvl2pPr>
      <a:lvl3pPr marL="742950" indent="-228600" algn="l" defTabSz="914400" rtl="0" eaLnBrk="1" latinLnBrk="0" hangingPunct="1">
        <a:lnSpc>
          <a:spcPct val="11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Lato" panose="020F0502020204030203" pitchFamily="34" charset="0"/>
          <a:ea typeface="+mn-ea"/>
          <a:cs typeface="Times New Roman" panose="02020603050405020304" pitchFamily="18" charset="0"/>
        </a:defRPr>
      </a:lvl3pPr>
      <a:lvl4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Lato" panose="020F0502020204030203" pitchFamily="34" charset="0"/>
        <a:buChar char="»"/>
        <a:defRPr sz="1600" kern="1200">
          <a:solidFill>
            <a:schemeClr val="tx1"/>
          </a:solidFill>
          <a:latin typeface="Lato" panose="020F0502020204030203" pitchFamily="34" charset="0"/>
          <a:ea typeface="+mn-ea"/>
          <a:cs typeface="Times New Roman" panose="02020603050405020304" pitchFamily="18" charset="0"/>
        </a:defRPr>
      </a:lvl4pPr>
      <a:lvl5pPr marL="142875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Lato" panose="020F0502020204030203" pitchFamily="34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71600" y="2514600"/>
            <a:ext cx="640080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Project Custom Reporting with Excel</a:t>
            </a:r>
          </a:p>
          <a:p>
            <a:r>
              <a:rPr lang="en-US" sz="2400" dirty="0">
                <a:solidFill>
                  <a:srgbClr val="4F51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November 3</a:t>
            </a:r>
            <a:r>
              <a:rPr lang="en-US" sz="2400" baseline="30000" dirty="0">
                <a:solidFill>
                  <a:srgbClr val="4F51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sz="2400" dirty="0">
                <a:solidFill>
                  <a:srgbClr val="4F51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2021 @12-1 PM ET</a:t>
            </a:r>
            <a:br>
              <a:rPr lang="en-US" sz="2400" dirty="0">
                <a:solidFill>
                  <a:srgbClr val="4F515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Jeff Chamberlain, PMP, CSM</a:t>
            </a: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 # is </a:t>
            </a:r>
            <a:r>
              <a:rPr lang="en-US" sz="24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Mpug110321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4" name="Picture 15" descr="mpug_logo_for_pp_revers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609600"/>
            <a:ext cx="4781259" cy="917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44493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Filter/Active Filter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139" y="1539515"/>
            <a:ext cx="3933825" cy="1143000"/>
          </a:xfrm>
          <a:prstGeom prst="rect">
            <a:avLst/>
          </a:prstGeom>
        </p:spPr>
      </p:pic>
      <p:sp>
        <p:nvSpPr>
          <p:cNvPr id="5" name="Content Placeholder 6"/>
          <p:cNvSpPr>
            <a:spLocks noGrp="1"/>
          </p:cNvSpPr>
          <p:nvPr>
            <p:ph idx="1"/>
          </p:nvPr>
        </p:nvSpPr>
        <p:spPr>
          <a:xfrm>
            <a:off x="62527" y="1372879"/>
            <a:ext cx="4356612" cy="4166419"/>
          </a:xfrm>
        </p:spPr>
        <p:txBody>
          <a:bodyPr>
            <a:normAutofit/>
          </a:bodyPr>
          <a:lstStyle/>
          <a:p>
            <a:r>
              <a:rPr lang="en-US" dirty="0"/>
              <a:t>Add a custom filter using the same naming convention as the view.</a:t>
            </a:r>
          </a:p>
          <a:p>
            <a:r>
              <a:rPr lang="en-US" dirty="0"/>
              <a:t>Filter on field name “Active”=“yes”.</a:t>
            </a:r>
          </a:p>
          <a:p>
            <a:r>
              <a:rPr lang="en-US" dirty="0"/>
              <a:t>Optional – Add a</a:t>
            </a:r>
            <a:br>
              <a:rPr lang="en-US" dirty="0"/>
            </a:br>
            <a:r>
              <a:rPr lang="en-US" dirty="0"/>
              <a:t>date range as shown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419" y="3027642"/>
            <a:ext cx="5554612" cy="278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017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Time!</a:t>
            </a:r>
          </a:p>
        </p:txBody>
      </p:sp>
    </p:spTree>
    <p:extLst>
      <p:ext uri="{BB962C8B-B14F-4D97-AF65-F5344CB8AC3E}">
        <p14:creationId xmlns:p14="http://schemas.microsoft.com/office/powerpoint/2010/main" val="1390136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Setup and Notes</a:t>
            </a:r>
          </a:p>
        </p:txBody>
      </p:sp>
    </p:spTree>
    <p:extLst>
      <p:ext uri="{BB962C8B-B14F-4D97-AF65-F5344CB8AC3E}">
        <p14:creationId xmlns:p14="http://schemas.microsoft.com/office/powerpoint/2010/main" val="900821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Excel?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685800"/>
            <a:ext cx="8486775" cy="5600700"/>
          </a:xfrm>
        </p:spPr>
        <p:txBody>
          <a:bodyPr>
            <a:noAutofit/>
          </a:bodyPr>
          <a:lstStyle/>
          <a:p>
            <a:r>
              <a:rPr lang="en-US" sz="2800" dirty="0"/>
              <a:t>Data democratization</a:t>
            </a:r>
          </a:p>
          <a:p>
            <a:r>
              <a:rPr lang="en-US" sz="2800" dirty="0"/>
              <a:t>You can’t sort by visuals in Project</a:t>
            </a:r>
          </a:p>
          <a:p>
            <a:r>
              <a:rPr lang="en-US" sz="2800" dirty="0"/>
              <a:t>Tool availability</a:t>
            </a:r>
          </a:p>
          <a:p>
            <a:r>
              <a:rPr lang="en-US" sz="2800" dirty="0"/>
              <a:t>It just makes sense</a:t>
            </a:r>
          </a:p>
          <a:p>
            <a:pPr lvl="1"/>
            <a:r>
              <a:rPr lang="en-US" sz="2800" dirty="0"/>
              <a:t>While some of the processes here may be complicated, but these are one time set up concerns</a:t>
            </a:r>
          </a:p>
          <a:p>
            <a:pPr lvl="1"/>
            <a:r>
              <a:rPr lang="en-US" sz="2800" dirty="0"/>
              <a:t>Process is automated and repeatable</a:t>
            </a:r>
          </a:p>
          <a:p>
            <a:pPr lvl="1"/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40135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7" y="1514475"/>
            <a:ext cx="698182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825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Transformations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2076450"/>
            <a:ext cx="6134100" cy="2705100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3141408" y="798511"/>
            <a:ext cx="1681316" cy="941798"/>
          </a:xfrm>
          <a:prstGeom prst="wedgeRectCallout">
            <a:avLst>
              <a:gd name="adj1" fmla="val 52588"/>
              <a:gd name="adj2" fmla="val 14411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MS Project Exports the value and label “days” in the same cell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333375" y="890817"/>
            <a:ext cx="1347941" cy="941798"/>
          </a:xfrm>
          <a:prstGeom prst="wedgeRectCallout">
            <a:avLst>
              <a:gd name="adj1" fmla="val 67500"/>
              <a:gd name="adj2" fmla="val 1284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Percent is displayed as a decimal.</a:t>
            </a:r>
          </a:p>
        </p:txBody>
      </p:sp>
      <p:sp>
        <p:nvSpPr>
          <p:cNvPr id="8" name="Rectangular Callout 7"/>
          <p:cNvSpPr/>
          <p:nvPr/>
        </p:nvSpPr>
        <p:spPr>
          <a:xfrm>
            <a:off x="6282816" y="798511"/>
            <a:ext cx="1681316" cy="941798"/>
          </a:xfrm>
          <a:prstGeom prst="wedgeRectCallout">
            <a:avLst>
              <a:gd name="adj1" fmla="val -39517"/>
              <a:gd name="adj2" fmla="val 14098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Blank values come over as “null”</a:t>
            </a:r>
          </a:p>
        </p:txBody>
      </p:sp>
    </p:spTree>
    <p:extLst>
      <p:ext uri="{BB962C8B-B14F-4D97-AF65-F5344CB8AC3E}">
        <p14:creationId xmlns:p14="http://schemas.microsoft.com/office/powerpoint/2010/main" val="4182003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Transformations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447715"/>
              </p:ext>
            </p:extLst>
          </p:nvPr>
        </p:nvGraphicFramePr>
        <p:xfrm>
          <a:off x="333375" y="1152474"/>
          <a:ext cx="8486775" cy="475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6522">
                  <a:extLst>
                    <a:ext uri="{9D8B030D-6E8A-4147-A177-3AD203B41FA5}">
                      <a16:colId xmlns:a16="http://schemas.microsoft.com/office/drawing/2014/main" val="1460699132"/>
                    </a:ext>
                  </a:extLst>
                </a:gridCol>
                <a:gridCol w="2761328">
                  <a:extLst>
                    <a:ext uri="{9D8B030D-6E8A-4147-A177-3AD203B41FA5}">
                      <a16:colId xmlns:a16="http://schemas.microsoft.com/office/drawing/2014/main" val="3627281673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41424070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Formula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Expected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775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=CONCATENATE("Last Update ",(TEXT('File Info'!D5,"MM-DD-YYY")))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Displays “Last Update MM/DD/YYY”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This pulls the “last modified field from the file info table in order to give a general date the file was last refreshed from a data standpoint.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375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=IF(AND(B$36&gt;=$G38, B$36&lt;=$H38),1,#N/A)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Shows a “1” or “N/A”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This is used for the RAG table to make the stoplights work for each category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044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=SERIES("1",{1,1,1},{1,2,3},1)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Not a result, but an effect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This looks for a value of one in the formula above, when present, it highlights the visual to show a red/amber/green</a:t>
                      </a:r>
                      <a:r>
                        <a:rPr lang="en-US" baseline="0" dirty="0"/>
                        <a:t> filled circle.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635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0657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Time!</a:t>
            </a:r>
          </a:p>
        </p:txBody>
      </p:sp>
    </p:spTree>
    <p:extLst>
      <p:ext uri="{BB962C8B-B14F-4D97-AF65-F5344CB8AC3E}">
        <p14:creationId xmlns:p14="http://schemas.microsoft.com/office/powerpoint/2010/main" val="3255830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2194843"/>
              </p:ext>
            </p:extLst>
          </p:nvPr>
        </p:nvGraphicFramePr>
        <p:xfrm>
          <a:off x="429611" y="243040"/>
          <a:ext cx="929798" cy="2952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9236121"/>
              </p:ext>
            </p:extLst>
          </p:nvPr>
        </p:nvGraphicFramePr>
        <p:xfrm>
          <a:off x="1558604" y="223990"/>
          <a:ext cx="939322" cy="2952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7182902"/>
              </p:ext>
            </p:extLst>
          </p:nvPr>
        </p:nvGraphicFramePr>
        <p:xfrm>
          <a:off x="2724576" y="243040"/>
          <a:ext cx="883293" cy="2952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0853584"/>
              </p:ext>
            </p:extLst>
          </p:nvPr>
        </p:nvGraphicFramePr>
        <p:xfrm>
          <a:off x="429611" y="3431765"/>
          <a:ext cx="4561914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3562250"/>
              </p:ext>
            </p:extLst>
          </p:nvPr>
        </p:nvGraphicFramePr>
        <p:xfrm>
          <a:off x="4584326" y="3431765"/>
          <a:ext cx="4559674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8" name="Title 1"/>
          <p:cNvSpPr txBox="1">
            <a:spLocks/>
          </p:cNvSpPr>
          <p:nvPr/>
        </p:nvSpPr>
        <p:spPr>
          <a:xfrm>
            <a:off x="4188541" y="1150374"/>
            <a:ext cx="4012176" cy="6826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Oswald" panose="02000503000000000000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Key Metrics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84326" y="2403987"/>
            <a:ext cx="1923925" cy="369332"/>
          </a:xfrm>
          <a:prstGeom prst="rect">
            <a:avLst/>
          </a:prstGeom>
          <a:noFill/>
          <a:ln>
            <a:noFill/>
          </a:ln>
        </p:spPr>
        <p:txBody>
          <a:bodyPr wrap="none" tIns="91440" bIns="91440" rtlCol="0">
            <a:spAutoFit/>
          </a:bodyPr>
          <a:lstStyle/>
          <a:p>
            <a:r>
              <a:rPr lang="en-US" sz="1200" dirty="0">
                <a:solidFill>
                  <a:srgbClr val="020242"/>
                </a:solidFill>
                <a:latin typeface="Lato" panose="020F0502020204030203" pitchFamily="34" charset="0"/>
              </a:rPr>
              <a:t>Put title under each visual</a:t>
            </a:r>
          </a:p>
        </p:txBody>
      </p:sp>
    </p:spTree>
    <p:extLst>
      <p:ext uri="{BB962C8B-B14F-4D97-AF65-F5344CB8AC3E}">
        <p14:creationId xmlns:p14="http://schemas.microsoft.com/office/powerpoint/2010/main" val="3273235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648631" y="1515514"/>
            <a:ext cx="4012176" cy="6826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Oswald" panose="02000503000000000000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Secondary</a:t>
            </a:r>
          </a:p>
          <a:p>
            <a:r>
              <a:rPr lang="en-US" dirty="0"/>
              <a:t>Metrics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8860273"/>
              </p:ext>
            </p:extLst>
          </p:nvPr>
        </p:nvGraphicFramePr>
        <p:xfrm>
          <a:off x="473792" y="733359"/>
          <a:ext cx="5600700" cy="2589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2563571"/>
              </p:ext>
            </p:extLst>
          </p:nvPr>
        </p:nvGraphicFramePr>
        <p:xfrm>
          <a:off x="2466254" y="3742846"/>
          <a:ext cx="6040292" cy="2528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71633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Setup and Notes</a:t>
            </a:r>
          </a:p>
        </p:txBody>
      </p:sp>
    </p:spTree>
    <p:extLst>
      <p:ext uri="{BB962C8B-B14F-4D97-AF65-F5344CB8AC3E}">
        <p14:creationId xmlns:p14="http://schemas.microsoft.com/office/powerpoint/2010/main" val="3778539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mpug_logo_for_pp_revers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609600"/>
            <a:ext cx="4781259" cy="917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838" y="4549343"/>
            <a:ext cx="3151232" cy="845171"/>
          </a:xfrm>
          <a:prstGeom prst="rect">
            <a:avLst/>
          </a:prstGeom>
        </p:spPr>
      </p:pic>
      <p:sp>
        <p:nvSpPr>
          <p:cNvPr id="6" name="TextBox 7"/>
          <p:cNvSpPr txBox="1"/>
          <p:nvPr/>
        </p:nvSpPr>
        <p:spPr>
          <a:xfrm>
            <a:off x="1270993" y="5513217"/>
            <a:ext cx="3241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>
                <a:solidFill>
                  <a:schemeClr val="bg1"/>
                </a:solidFill>
                <a:latin typeface="Lato" panose="020F0502020204030203" pitchFamily="34" charset="0"/>
              </a:rPr>
              <a:t>800.556.2506 | </a:t>
            </a:r>
            <a:r>
              <a:rPr lang="en-US" sz="1600" b="1" dirty="0">
                <a:solidFill>
                  <a:schemeClr val="bg1"/>
                </a:solidFill>
                <a:latin typeface="Lato" panose="020F0502020204030203" pitchFamily="34" charset="0"/>
              </a:rPr>
              <a:t>www.EdwPS.com </a:t>
            </a:r>
            <a:r>
              <a:rPr lang="en-US" sz="16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1270993" y="1615642"/>
            <a:ext cx="765649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Project Custom Reporting with Excel</a:t>
            </a:r>
          </a:p>
          <a:p>
            <a:r>
              <a:rPr lang="en-US" sz="2200" dirty="0">
                <a:solidFill>
                  <a:srgbClr val="4F51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June 30, 2021  @ 12pm-1pm EST</a:t>
            </a:r>
            <a:br>
              <a:rPr lang="en-US" sz="2400" dirty="0">
                <a:solidFill>
                  <a:srgbClr val="4F515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Jeff Chamberlain PMP, CSM</a:t>
            </a: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Jchamberlain@EdwPS.com,  410-570-4767</a:t>
            </a:r>
          </a:p>
        </p:txBody>
      </p:sp>
      <p:sp>
        <p:nvSpPr>
          <p:cNvPr id="7" name="Rectangle 6"/>
          <p:cNvSpPr/>
          <p:nvPr/>
        </p:nvSpPr>
        <p:spPr>
          <a:xfrm>
            <a:off x="1240797" y="3658994"/>
            <a:ext cx="67525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session is eligible for 1 PMI® PDUs in the </a:t>
            </a:r>
            <a:r>
              <a:rPr lang="en-US" sz="24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Technical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category. Activity # is </a:t>
            </a:r>
            <a:r>
              <a:rPr lang="en-US" sz="24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Mpug110321</a:t>
            </a:r>
          </a:p>
        </p:txBody>
      </p:sp>
    </p:spTree>
    <p:extLst>
      <p:ext uri="{BB962C8B-B14F-4D97-AF65-F5344CB8AC3E}">
        <p14:creationId xmlns:p14="http://schemas.microsoft.com/office/powerpoint/2010/main" val="3769374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Schedule 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685800"/>
            <a:ext cx="8486775" cy="5543550"/>
          </a:xfrm>
        </p:spPr>
        <p:txBody>
          <a:bodyPr/>
          <a:lstStyle/>
          <a:p>
            <a:r>
              <a:rPr lang="en-US" dirty="0"/>
              <a:t>Status date versus current date</a:t>
            </a:r>
          </a:p>
          <a:p>
            <a:pPr lvl="1"/>
            <a:r>
              <a:rPr lang="en-US" dirty="0"/>
              <a:t>Use status date as it confirms project scheduling activities have been completed, confirmed and updated in the MPP file.</a:t>
            </a:r>
          </a:p>
          <a:p>
            <a:pPr lvl="1"/>
            <a:r>
              <a:rPr lang="en-US" dirty="0"/>
              <a:t>Current date requires the file to be saved (and published) on Project Server to be refreshed. </a:t>
            </a:r>
          </a:p>
          <a:p>
            <a:r>
              <a:rPr lang="en-US" dirty="0"/>
              <a:t>Project flags in schedule will revert to values in the export file to Excel, not as visuals.</a:t>
            </a:r>
          </a:p>
          <a:p>
            <a:r>
              <a:rPr lang="en-US" dirty="0"/>
              <a:t>You can’t sort by visuals in Project, i.e. flags, checks, etc.</a:t>
            </a:r>
          </a:p>
          <a:p>
            <a:r>
              <a:rPr lang="en-US" dirty="0"/>
              <a:t>Durations in many fields translate to minutes in order to accurately calculate a business day.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166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At the end of this course my goal is for the attendees to:</a:t>
            </a:r>
          </a:p>
          <a:p>
            <a:r>
              <a:rPr lang="en-US" dirty="0"/>
              <a:t>Microsoft Project</a:t>
            </a:r>
          </a:p>
          <a:p>
            <a:pPr lvl="1"/>
            <a:r>
              <a:rPr lang="en-US" dirty="0"/>
              <a:t>See how custom columns in Project can be created to allow for a consistent export of schedule data.</a:t>
            </a:r>
          </a:p>
          <a:p>
            <a:pPr lvl="1"/>
            <a:r>
              <a:rPr lang="en-US" dirty="0"/>
              <a:t>Learn how to create custom formulas to display helpful values for Excel reporting.</a:t>
            </a:r>
          </a:p>
          <a:p>
            <a:pPr lvl="1"/>
            <a:r>
              <a:rPr lang="en-US" dirty="0"/>
              <a:t>Identify important columns required for Excel reporting</a:t>
            </a:r>
          </a:p>
          <a:p>
            <a:pPr lvl="1"/>
            <a:r>
              <a:rPr lang="en-US" dirty="0"/>
              <a:t>Set up custom views and filters to quickly return schedule views for exporting.</a:t>
            </a:r>
          </a:p>
          <a:p>
            <a:r>
              <a:rPr lang="en-US" dirty="0"/>
              <a:t>Microsoft Excel</a:t>
            </a:r>
          </a:p>
          <a:p>
            <a:pPr lvl="1"/>
            <a:r>
              <a:rPr lang="en-US" dirty="0"/>
              <a:t>Identify key benefits of Excel Reporting</a:t>
            </a:r>
          </a:p>
          <a:p>
            <a:pPr lvl="1"/>
            <a:r>
              <a:rPr lang="en-US" dirty="0"/>
              <a:t>See the importance of </a:t>
            </a:r>
            <a:r>
              <a:rPr lang="en-US" dirty="0" err="1"/>
              <a:t>PowerQuery</a:t>
            </a:r>
            <a:r>
              <a:rPr lang="en-US" dirty="0"/>
              <a:t> in the data transformation process.</a:t>
            </a:r>
          </a:p>
          <a:p>
            <a:pPr lvl="1"/>
            <a:r>
              <a:rPr lang="en-US" dirty="0"/>
              <a:t>Use tables and visuals to report on project data</a:t>
            </a:r>
          </a:p>
          <a:p>
            <a:pPr lvl="1"/>
            <a:r>
              <a:rPr lang="en-US" dirty="0"/>
              <a:t>Learn the ease of regular data refresh.</a:t>
            </a:r>
          </a:p>
        </p:txBody>
      </p:sp>
    </p:spTree>
    <p:extLst>
      <p:ext uri="{BB962C8B-B14F-4D97-AF65-F5344CB8AC3E}">
        <p14:creationId xmlns:p14="http://schemas.microsoft.com/office/powerpoint/2010/main" val="3185175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MSP Columns with Formulas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3869333"/>
              </p:ext>
            </p:extLst>
          </p:nvPr>
        </p:nvGraphicFramePr>
        <p:xfrm>
          <a:off x="333375" y="685800"/>
          <a:ext cx="8486775" cy="457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8925">
                  <a:extLst>
                    <a:ext uri="{9D8B030D-6E8A-4147-A177-3AD203B41FA5}">
                      <a16:colId xmlns:a16="http://schemas.microsoft.com/office/drawing/2014/main" val="162694289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2492009086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3153227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Formula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226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Days From 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Format((</a:t>
                      </a:r>
                      <a:r>
                        <a:rPr lang="en-US" sz="1200" dirty="0" err="1"/>
                        <a:t>ProjDateDiff</a:t>
                      </a:r>
                      <a:r>
                        <a:rPr lang="en-US" sz="1200" dirty="0"/>
                        <a:t>(Now(),[Start],"standard"))/480,0)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The difference in (8 hour) business days between</a:t>
                      </a:r>
                      <a:r>
                        <a:rPr lang="en-US" sz="1200" baseline="0" dirty="0"/>
                        <a:t> the current date and planned start date. Current date is last date file was saved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89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Days</a:t>
                      </a:r>
                      <a:r>
                        <a:rPr lang="en-US" sz="1200" baseline="0" dirty="0"/>
                        <a:t> from Finish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Format((</a:t>
                      </a:r>
                      <a:r>
                        <a:rPr lang="en-US" sz="1200" dirty="0" err="1"/>
                        <a:t>ProjDateDiff</a:t>
                      </a:r>
                      <a:r>
                        <a:rPr lang="en-US" sz="1200" dirty="0"/>
                        <a:t>(Now(),[Finish],"standard"))/480,0)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The difference in (8 hour) business days between</a:t>
                      </a:r>
                      <a:r>
                        <a:rPr lang="en-US" sz="1200" baseline="0" dirty="0"/>
                        <a:t> the current date and planned finish date. Current date is last date file was saved.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002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Days Since Completed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IIf</a:t>
                      </a:r>
                      <a:r>
                        <a:rPr lang="en-US" sz="1200" dirty="0"/>
                        <a:t>([Actual Finish]=</a:t>
                      </a:r>
                      <a:r>
                        <a:rPr lang="en-US" sz="1200" dirty="0" err="1"/>
                        <a:t>ProjDateValue</a:t>
                      </a:r>
                      <a:r>
                        <a:rPr lang="en-US" sz="1200" dirty="0"/>
                        <a:t>("NA"),"",Format(</a:t>
                      </a:r>
                      <a:r>
                        <a:rPr lang="en-US" sz="1200" dirty="0" err="1"/>
                        <a:t>ProjDateDiff</a:t>
                      </a:r>
                      <a:r>
                        <a:rPr lang="en-US" sz="1200" dirty="0"/>
                        <a:t>([Actual Finish],[Status Date],"standard")/480,"#"))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Calculates the number of</a:t>
                      </a:r>
                      <a:r>
                        <a:rPr lang="en-US" sz="1200" baseline="0" dirty="0"/>
                        <a:t> (8 hour) business days since a task has been marked as complete, using the actual finish date.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877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Actual Start (Custom, not default)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IIf</a:t>
                      </a:r>
                      <a:r>
                        <a:rPr lang="en-US" sz="1200" dirty="0"/>
                        <a:t>([Actual Start]=</a:t>
                      </a:r>
                      <a:r>
                        <a:rPr lang="en-US" sz="1200" dirty="0" err="1"/>
                        <a:t>projdatevalue</a:t>
                      </a:r>
                      <a:r>
                        <a:rPr lang="en-US" sz="1200" dirty="0"/>
                        <a:t>("NA"),"",[Actual Start])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Suppresses “NA” to eliminate errors in the </a:t>
                      </a:r>
                      <a:r>
                        <a:rPr lang="en-US" sz="1200" dirty="0" err="1"/>
                        <a:t>PowerQuery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269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Actual Finish (Custom, not default)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IIf</a:t>
                      </a:r>
                      <a:r>
                        <a:rPr lang="en-US" sz="1200" dirty="0"/>
                        <a:t>([Actual Finish]=</a:t>
                      </a:r>
                      <a:r>
                        <a:rPr lang="en-US" sz="1200" dirty="0" err="1"/>
                        <a:t>projdatevalue</a:t>
                      </a:r>
                      <a:r>
                        <a:rPr lang="en-US" sz="1200" dirty="0"/>
                        <a:t>("NA"),"",[Actual Finish])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Suppresses “NA” to eliminate errors in the </a:t>
                      </a:r>
                      <a:r>
                        <a:rPr lang="en-US" sz="1200" dirty="0" err="1"/>
                        <a:t>PowerQuery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550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Key Deliverable (do not use milestone)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Graphical Indicator based on Yes/No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PM sets</a:t>
                      </a:r>
                      <a:r>
                        <a:rPr lang="en-US" sz="1200" baseline="0" dirty="0"/>
                        <a:t> a Yes/No flag to indicate the task is a key deliverable or event.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553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580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EEA15-D8CB-4E27-B2B9-6E94A49FB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</a:t>
            </a:r>
            <a:r>
              <a:rPr lang="en-US"/>
              <a:t>/Amber/Green </a:t>
            </a:r>
            <a:r>
              <a:rPr lang="en-US" dirty="0"/>
              <a:t>Fields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FA043B0A-0751-4021-88C0-5396CC1DB4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7195185"/>
              </p:ext>
            </p:extLst>
          </p:nvPr>
        </p:nvGraphicFramePr>
        <p:xfrm>
          <a:off x="333375" y="685800"/>
          <a:ext cx="8486775" cy="274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8925">
                  <a:extLst>
                    <a:ext uri="{9D8B030D-6E8A-4147-A177-3AD203B41FA5}">
                      <a16:colId xmlns:a16="http://schemas.microsoft.com/office/drawing/2014/main" val="162694289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2492009086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3153227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Formula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226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Status (Start)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Switch(([% Complete]=100),"C",([Days from start +]&lt;0),"R",([Days from start +]&gt;=0 And [Days from start +]&lt;=89),"A",([Days from start +]&gt;=90),"</a:t>
                      </a:r>
                      <a:r>
                        <a:rPr lang="en-US" sz="1200" dirty="0" err="1"/>
                        <a:t>G",True,"ERROR</a:t>
                      </a:r>
                      <a:r>
                        <a:rPr lang="en-US" sz="1200" dirty="0"/>
                        <a:t>!")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This formula generates a C for all completed tasks, An “R” for all tasks earlier than today, an “A” for tasks between 0 and 80 days out, and a “G” for all tasks beyond 90 days. These are then changed into symbols as identified below.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89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Status (Finish)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Switch(([% Complete]=100),"C",([Days from finish +]&lt;0),"R",([Days from finish +]&gt;=0 And [Days from finish +]&lt;=89),"A",([Days from finish +]&gt;=90),"</a:t>
                      </a:r>
                      <a:r>
                        <a:rPr lang="en-US" sz="1200" dirty="0" err="1"/>
                        <a:t>G",True,"ERROR</a:t>
                      </a:r>
                      <a:r>
                        <a:rPr lang="en-US" sz="1200" dirty="0"/>
                        <a:t>!")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This formula generates a C for all completed tasks, An “R” for all tasks earlier than today, an “A” for tasks between 0 and 80 days out, and a “G” for all tasks beyond 90 days. These are then changed into symbols as identified below.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00261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7A3542D-2EF4-4E70-B1E3-375E662B81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445000"/>
              </p:ext>
            </p:extLst>
          </p:nvPr>
        </p:nvGraphicFramePr>
        <p:xfrm>
          <a:off x="333375" y="3517302"/>
          <a:ext cx="8469966" cy="211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0131">
                  <a:extLst>
                    <a:ext uri="{9D8B030D-6E8A-4147-A177-3AD203B41FA5}">
                      <a16:colId xmlns:a16="http://schemas.microsoft.com/office/drawing/2014/main" val="499206486"/>
                    </a:ext>
                  </a:extLst>
                </a:gridCol>
                <a:gridCol w="2850776">
                  <a:extLst>
                    <a:ext uri="{9D8B030D-6E8A-4147-A177-3AD203B41FA5}">
                      <a16:colId xmlns:a16="http://schemas.microsoft.com/office/drawing/2014/main" val="4213717511"/>
                    </a:ext>
                  </a:extLst>
                </a:gridCol>
                <a:gridCol w="2779059">
                  <a:extLst>
                    <a:ext uri="{9D8B030D-6E8A-4147-A177-3AD203B41FA5}">
                      <a16:colId xmlns:a16="http://schemas.microsoft.com/office/drawing/2014/main" val="26041329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Symbol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414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“R”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Status is red, meaning task start or finish date* is earlier than the current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2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“A”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Status is amber, meaning the task start or finish date* is 0 to 89 days 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334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“G”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The status is green, meaning the task start or finish date is 90* days or more 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604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“C”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The task has been marked 100% complete.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482288"/>
                  </a:ext>
                </a:extLst>
              </a:tr>
            </a:tbl>
          </a:graphicData>
        </a:graphic>
      </p:graphicFrame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F130C29-82D0-47F9-BE07-A4793A496DC9}"/>
              </a:ext>
            </a:extLst>
          </p:cNvPr>
          <p:cNvSpPr/>
          <p:nvPr/>
        </p:nvSpPr>
        <p:spPr>
          <a:xfrm>
            <a:off x="7125820" y="3999977"/>
            <a:ext cx="188258" cy="224117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2D3EC7B-F1EF-4821-9A52-89C0AE7A0A37}"/>
              </a:ext>
            </a:extLst>
          </p:cNvPr>
          <p:cNvSpPr/>
          <p:nvPr/>
        </p:nvSpPr>
        <p:spPr>
          <a:xfrm>
            <a:off x="7125820" y="4482652"/>
            <a:ext cx="188258" cy="224117"/>
          </a:xfrm>
          <a:prstGeom prst="roundRect">
            <a:avLst/>
          </a:prstGeom>
          <a:solidFill>
            <a:srgbClr val="E5AD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5168FC4-FF27-43C6-9C92-89C046AC7AF8}"/>
              </a:ext>
            </a:extLst>
          </p:cNvPr>
          <p:cNvSpPr/>
          <p:nvPr/>
        </p:nvSpPr>
        <p:spPr>
          <a:xfrm>
            <a:off x="7125820" y="4944558"/>
            <a:ext cx="188258" cy="224117"/>
          </a:xfrm>
          <a:prstGeom prst="roundRect">
            <a:avLst/>
          </a:prstGeom>
          <a:solidFill>
            <a:srgbClr val="3399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0AB3E792-A548-484F-9E68-2BF65B226BCC}"/>
              </a:ext>
            </a:extLst>
          </p:cNvPr>
          <p:cNvSpPr/>
          <p:nvPr/>
        </p:nvSpPr>
        <p:spPr>
          <a:xfrm rot="5400000">
            <a:off x="7198472" y="5314763"/>
            <a:ext cx="152400" cy="161365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26DF21-9DE6-4A84-8A3D-200648AAB241}"/>
              </a:ext>
            </a:extLst>
          </p:cNvPr>
          <p:cNvCxnSpPr>
            <a:cxnSpLocks/>
          </p:cNvCxnSpPr>
          <p:nvPr/>
        </p:nvCxnSpPr>
        <p:spPr>
          <a:xfrm>
            <a:off x="7156263" y="5309720"/>
            <a:ext cx="0" cy="26240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9D9C04-72E5-40CF-B79F-BF8E0152731F}"/>
              </a:ext>
            </a:extLst>
          </p:cNvPr>
          <p:cNvSpPr txBox="1"/>
          <p:nvPr/>
        </p:nvSpPr>
        <p:spPr>
          <a:xfrm>
            <a:off x="333375" y="5713804"/>
            <a:ext cx="4897495" cy="369332"/>
          </a:xfrm>
          <a:prstGeom prst="rect">
            <a:avLst/>
          </a:prstGeom>
          <a:noFill/>
          <a:ln>
            <a:noFill/>
          </a:ln>
        </p:spPr>
        <p:txBody>
          <a:bodyPr wrap="none" tIns="91440" bIns="91440" rtlCol="0">
            <a:spAutoFit/>
          </a:bodyPr>
          <a:lstStyle/>
          <a:p>
            <a:r>
              <a:rPr lang="en-US" sz="1200" dirty="0">
                <a:solidFill>
                  <a:srgbClr val="020242"/>
                </a:solidFill>
                <a:latin typeface="Lato" panose="020F0502020204030203" pitchFamily="34" charset="0"/>
              </a:rPr>
              <a:t>* Task Start or Finish dates refer to the specific Microsoft Project fields.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361C9D-B2CC-4E49-B6A6-1159D1A31739}"/>
              </a:ext>
            </a:extLst>
          </p:cNvPr>
          <p:cNvSpPr txBox="1"/>
          <p:nvPr/>
        </p:nvSpPr>
        <p:spPr>
          <a:xfrm>
            <a:off x="333375" y="5981692"/>
            <a:ext cx="5629170" cy="369332"/>
          </a:xfrm>
          <a:prstGeom prst="rect">
            <a:avLst/>
          </a:prstGeom>
          <a:noFill/>
          <a:ln>
            <a:noFill/>
          </a:ln>
        </p:spPr>
        <p:txBody>
          <a:bodyPr wrap="none" tIns="91440" bIns="91440" rtlCol="0">
            <a:spAutoFit/>
          </a:bodyPr>
          <a:lstStyle/>
          <a:p>
            <a:r>
              <a:rPr lang="en-US" sz="1200" dirty="0">
                <a:solidFill>
                  <a:srgbClr val="020242"/>
                </a:solidFill>
                <a:latin typeface="Lato" panose="020F0502020204030203" pitchFamily="34" charset="0"/>
              </a:rPr>
              <a:t>NOTE:  Numeric values in the Status formulas can be changed to preferred ranges.</a:t>
            </a:r>
          </a:p>
        </p:txBody>
      </p:sp>
    </p:spTree>
    <p:extLst>
      <p:ext uri="{BB962C8B-B14F-4D97-AF65-F5344CB8AC3E}">
        <p14:creationId xmlns:p14="http://schemas.microsoft.com/office/powerpoint/2010/main" val="3614367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Custom MSP Columns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584601"/>
              </p:ext>
            </p:extLst>
          </p:nvPr>
        </p:nvGraphicFramePr>
        <p:xfrm>
          <a:off x="333375" y="682624"/>
          <a:ext cx="8486775" cy="475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8925">
                  <a:extLst>
                    <a:ext uri="{9D8B030D-6E8A-4147-A177-3AD203B41FA5}">
                      <a16:colId xmlns:a16="http://schemas.microsoft.com/office/drawing/2014/main" val="1460699132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3627281673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41424070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Formula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775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Look up value, or drop down, depending on configuration.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Provides a logical grouping</a:t>
                      </a:r>
                      <a:r>
                        <a:rPr lang="en-US" baseline="0" dirty="0"/>
                        <a:t> of activities for a custom view. Name this whatever you want to meet your requirements.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375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Work Stream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Look up value, or drop down, depending on configuration.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Provides a logical grouping</a:t>
                      </a:r>
                      <a:r>
                        <a:rPr lang="en-US" baseline="0" dirty="0"/>
                        <a:t> of activities for a custom view. Name this whatever you want to meet your requirements.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044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Look up value, or drop down, depending on configuration.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Provides a logical grouping</a:t>
                      </a:r>
                      <a:r>
                        <a:rPr lang="en-US" baseline="0" dirty="0"/>
                        <a:t> of activities for a custom view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635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3937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Fields of Note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963143"/>
              </p:ext>
            </p:extLst>
          </p:nvPr>
        </p:nvGraphicFramePr>
        <p:xfrm>
          <a:off x="333375" y="1143000"/>
          <a:ext cx="8486775" cy="457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8925">
                  <a:extLst>
                    <a:ext uri="{9D8B030D-6E8A-4147-A177-3AD203B41FA5}">
                      <a16:colId xmlns:a16="http://schemas.microsoft.com/office/drawing/2014/main" val="1460699132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3627281673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41424070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775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Summary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Yes/No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Allows the Excel report to suppress values associated with this</a:t>
                      </a:r>
                      <a:r>
                        <a:rPr lang="en-US" baseline="0" dirty="0"/>
                        <a:t> row to eliminate incorrect values being reported.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375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Unique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Auto Assigned Number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Creates a fixed ID for Excel to use when querying records.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044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Yes/No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Allows</a:t>
                      </a:r>
                      <a:r>
                        <a:rPr lang="en-US" baseline="0" dirty="0"/>
                        <a:t> the Excel report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63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Critical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Yes/No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Indicates if a task is on the critical path or if there is any slack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981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9038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View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33375" y="1520363"/>
            <a:ext cx="4356612" cy="4166419"/>
          </a:xfrm>
        </p:spPr>
        <p:txBody>
          <a:bodyPr>
            <a:normAutofit/>
          </a:bodyPr>
          <a:lstStyle/>
          <a:p>
            <a:r>
              <a:rPr lang="en-US" dirty="0"/>
              <a:t>Add all columns required for export and order them.</a:t>
            </a:r>
          </a:p>
          <a:p>
            <a:r>
              <a:rPr lang="en-US" dirty="0"/>
              <a:t>Select Save View</a:t>
            </a:r>
          </a:p>
          <a:p>
            <a:r>
              <a:rPr lang="en-US" dirty="0"/>
              <a:t>Use brackets ([]) and name it as shown)</a:t>
            </a:r>
          </a:p>
          <a:p>
            <a:r>
              <a:rPr lang="en-US" dirty="0"/>
              <a:t>Easily return to view when exporting updated schedule values.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287" y="1103210"/>
            <a:ext cx="342900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773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dwPS Theme">
      <a:dk1>
        <a:srgbClr val="000000"/>
      </a:dk1>
      <a:lt1>
        <a:srgbClr val="FFFFFF"/>
      </a:lt1>
      <a:dk2>
        <a:srgbClr val="D0D3D4"/>
      </a:dk2>
      <a:lt2>
        <a:srgbClr val="D0D3D4"/>
      </a:lt2>
      <a:accent1>
        <a:srgbClr val="020242"/>
      </a:accent1>
      <a:accent2>
        <a:srgbClr val="99B948"/>
      </a:accent2>
      <a:accent3>
        <a:srgbClr val="95B9DF"/>
      </a:accent3>
      <a:accent4>
        <a:srgbClr val="DEEAF6"/>
      </a:accent4>
      <a:accent5>
        <a:srgbClr val="7C878E"/>
      </a:accent5>
      <a:accent6>
        <a:srgbClr val="E5AD37"/>
      </a:accent6>
      <a:hlink>
        <a:srgbClr val="020242"/>
      </a:hlink>
      <a:folHlink>
        <a:srgbClr val="63000A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square" tIns="91440" bIns="91440" rtlCol="0">
        <a:spAutoFit/>
      </a:bodyPr>
      <a:lstStyle>
        <a:defPPr>
          <a:defRPr sz="1200" dirty="0" smtClean="0">
            <a:solidFill>
              <a:srgbClr val="020242"/>
            </a:solidFill>
            <a:latin typeface="Lato" panose="020F050202020403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Template - L&amp;D Courses" id="{FE0751AA-AD35-44FE-9414-D9F485060CD4}" vid="{756664C7-C36C-4117-9A2C-59B8056460F0}"/>
    </a:ext>
  </a:extLst>
</a:theme>
</file>

<file path=ppt/theme/theme2.xml><?xml version="1.0" encoding="utf-8"?>
<a:theme xmlns:a="http://schemas.openxmlformats.org/drawingml/2006/main" name="Office Theme">
  <a:themeElements>
    <a:clrScheme name="EdwPS Theme">
      <a:dk1>
        <a:srgbClr val="000000"/>
      </a:dk1>
      <a:lt1>
        <a:srgbClr val="FFFFFF"/>
      </a:lt1>
      <a:dk2>
        <a:srgbClr val="D0D3D4"/>
      </a:dk2>
      <a:lt2>
        <a:srgbClr val="D0D3D4"/>
      </a:lt2>
      <a:accent1>
        <a:srgbClr val="020242"/>
      </a:accent1>
      <a:accent2>
        <a:srgbClr val="99B948"/>
      </a:accent2>
      <a:accent3>
        <a:srgbClr val="95B9DF"/>
      </a:accent3>
      <a:accent4>
        <a:srgbClr val="DEEAF6"/>
      </a:accent4>
      <a:accent5>
        <a:srgbClr val="7C878E"/>
      </a:accent5>
      <a:accent6>
        <a:srgbClr val="E5AD37"/>
      </a:accent6>
      <a:hlink>
        <a:srgbClr val="020242"/>
      </a:hlink>
      <a:folHlink>
        <a:srgbClr val="63000A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d65db9b-aa96-4757-bbe1-fc0362eb48e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9364C28CC83848A48794D4A91261D4" ma:contentTypeVersion="14" ma:contentTypeDescription="Create a new document." ma:contentTypeScope="" ma:versionID="4b17751dad0c7bd07934671a59e37280">
  <xsd:schema xmlns:xsd="http://www.w3.org/2001/XMLSchema" xmlns:xs="http://www.w3.org/2001/XMLSchema" xmlns:p="http://schemas.microsoft.com/office/2006/metadata/properties" xmlns:ns3="2d65db9b-aa96-4757-bbe1-fc0362eb48e3" xmlns:ns4="94226462-2333-4aef-ad2e-22535e01f857" targetNamespace="http://schemas.microsoft.com/office/2006/metadata/properties" ma:root="true" ma:fieldsID="ba261657bc6ab9fe40e737cd190a5ef8" ns3:_="" ns4:_="">
    <xsd:import namespace="2d65db9b-aa96-4757-bbe1-fc0362eb48e3"/>
    <xsd:import namespace="94226462-2333-4aef-ad2e-22535e01f85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65db9b-aa96-4757-bbe1-fc0362eb48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226462-2333-4aef-ad2e-22535e01f85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66AF8A-553C-4273-BD50-7DC4DD4B604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8B729D-112B-4C25-8C69-35ED387CDC2F}">
  <ds:schemaRefs>
    <ds:schemaRef ds:uri="http://schemas.microsoft.com/office/2006/metadata/properties"/>
    <ds:schemaRef ds:uri="94226462-2333-4aef-ad2e-22535e01f857"/>
    <ds:schemaRef ds:uri="http://schemas.microsoft.com/office/2006/documentManagement/types"/>
    <ds:schemaRef ds:uri="http://purl.org/dc/dcmitype/"/>
    <ds:schemaRef ds:uri="http://purl.org/dc/elements/1.1/"/>
    <ds:schemaRef ds:uri="http://purl.org/dc/terms/"/>
    <ds:schemaRef ds:uri="2d65db9b-aa96-4757-bbe1-fc0362eb48e3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40ECB8C-703F-4461-A8CC-B730C96F7C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d65db9b-aa96-4757-bbe1-fc0362eb48e3"/>
    <ds:schemaRef ds:uri="94226462-2333-4aef-ad2e-22535e01f8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EdwPS Project Management Process (3-14-16)</Template>
  <TotalTime>39098</TotalTime>
  <Words>1368</Words>
  <Application>Microsoft Office PowerPoint</Application>
  <PresentationFormat>On-screen Show (4:3)</PresentationFormat>
  <Paragraphs>157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Lato</vt:lpstr>
      <vt:lpstr>Oswald</vt:lpstr>
      <vt:lpstr>Times New Roman</vt:lpstr>
      <vt:lpstr>ＭＳ Ｐゴシック</vt:lpstr>
      <vt:lpstr>Roboto</vt:lpstr>
      <vt:lpstr>Wingdings</vt:lpstr>
      <vt:lpstr>Office Theme</vt:lpstr>
      <vt:lpstr>PowerPoint Presentation</vt:lpstr>
      <vt:lpstr>Project Setup and Notes</vt:lpstr>
      <vt:lpstr>Project Schedule Best Practices</vt:lpstr>
      <vt:lpstr>Class Goals</vt:lpstr>
      <vt:lpstr>Custom MSP Columns with Formulas</vt:lpstr>
      <vt:lpstr>Red/Amber/Green Fields</vt:lpstr>
      <vt:lpstr>Additional Custom MSP Columns</vt:lpstr>
      <vt:lpstr>Additional Fields of Note</vt:lpstr>
      <vt:lpstr>Custom View</vt:lpstr>
      <vt:lpstr>Custom Filter/Active Filter</vt:lpstr>
      <vt:lpstr>Demo Time!</vt:lpstr>
      <vt:lpstr>Excel Setup and Notes</vt:lpstr>
      <vt:lpstr>Why Use Excel?</vt:lpstr>
      <vt:lpstr>Process</vt:lpstr>
      <vt:lpstr>Excel Transformations</vt:lpstr>
      <vt:lpstr>Excel Transformations</vt:lpstr>
      <vt:lpstr>Demo Time!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Stinnett, Jr., Walter</dc:creator>
  <cp:lastModifiedBy>Chamberlain, Jeff</cp:lastModifiedBy>
  <cp:revision>1353</cp:revision>
  <cp:lastPrinted>2021-05-24T21:16:23Z</cp:lastPrinted>
  <dcterms:created xsi:type="dcterms:W3CDTF">2016-03-14T17:05:19Z</dcterms:created>
  <dcterms:modified xsi:type="dcterms:W3CDTF">2023-02-13T21:49:57Z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356b82b5-c756-4407-aa92-3bc2689a585d</vt:lpwstr>
  </property>
  <property fmtid="{D5CDD505-2E9C-101B-9397-08002B2CF9AE}" pid="3" name="ContentTypeId">
    <vt:lpwstr>0x010100AA9364C28CC83848A48794D4A91261D4</vt:lpwstr>
  </property>
  <property fmtid="{D5CDD505-2E9C-101B-9397-08002B2CF9AE}" pid="4" name="Notes StartStop">
    <vt:lpwstr>Custom 0002, 0103</vt:lpwstr>
  </property>
  <property fmtid="{D5CDD505-2E9C-101B-9397-08002B2CF9AE}" pid="5" name="Notes Page Width">
    <vt:lpwstr>8.0</vt:lpwstr>
  </property>
  <property fmtid="{D5CDD505-2E9C-101B-9397-08002B2CF9AE}" pid="6" name="Right Align">
    <vt:lpwstr>-0.05</vt:lpwstr>
  </property>
  <property fmtid="{D5CDD505-2E9C-101B-9397-08002B2CF9AE}" pid="7" name="Left Align">
    <vt:lpwstr>-0.1</vt:lpwstr>
  </property>
  <property fmtid="{D5CDD505-2E9C-101B-9397-08002B2CF9AE}" pid="8" name="Layout Search String">
    <vt:lpwstr>Section Title</vt:lpwstr>
  </property>
  <property fmtid="{D5CDD505-2E9C-101B-9397-08002B2CF9AE}" pid="9" name="Notes Tab Color">
    <vt:lpwstr>Black</vt:lpwstr>
  </property>
  <property fmtid="{D5CDD505-2E9C-101B-9397-08002B2CF9AE}" pid="10" name="Logo File">
    <vt:lpwstr/>
  </property>
  <property fmtid="{D5CDD505-2E9C-101B-9397-08002B2CF9AE}" pid="11" name="L1_FontSz">
    <vt:lpwstr>20</vt:lpwstr>
  </property>
  <property fmtid="{D5CDD505-2E9C-101B-9397-08002B2CF9AE}" pid="12" name="L1_FontRng">
    <vt:lpwstr>3</vt:lpwstr>
  </property>
  <property fmtid="{D5CDD505-2E9C-101B-9397-08002B2CF9AE}" pid="13" name="TxtB_FontSz">
    <vt:lpwstr>11</vt:lpwstr>
  </property>
  <property fmtid="{D5CDD505-2E9C-101B-9397-08002B2CF9AE}" pid="14" name="NoteB_FontSz">
    <vt:lpwstr>12</vt:lpwstr>
  </property>
</Properties>
</file>